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260" r:id="rId5"/>
    <p:sldId id="673" r:id="rId6"/>
    <p:sldId id="674" r:id="rId7"/>
    <p:sldId id="675" r:id="rId8"/>
    <p:sldId id="676" r:id="rId9"/>
    <p:sldId id="677" r:id="rId10"/>
    <p:sldId id="678" r:id="rId11"/>
    <p:sldId id="679" r:id="rId12"/>
    <p:sldId id="680" r:id="rId13"/>
    <p:sldId id="681" r:id="rId14"/>
    <p:sldId id="682" r:id="rId15"/>
    <p:sldId id="287" r:id="rId16"/>
    <p:sldId id="295" r:id="rId17"/>
    <p:sldId id="258" r:id="rId18"/>
    <p:sldId id="262" r:id="rId19"/>
    <p:sldId id="263" r:id="rId20"/>
    <p:sldId id="299" r:id="rId21"/>
    <p:sldId id="683" r:id="rId22"/>
    <p:sldId id="292" r:id="rId23"/>
    <p:sldId id="300" r:id="rId24"/>
    <p:sldId id="293" r:id="rId25"/>
    <p:sldId id="294" r:id="rId26"/>
    <p:sldId id="301" r:id="rId27"/>
    <p:sldId id="297" r:id="rId28"/>
    <p:sldId id="298" r:id="rId29"/>
    <p:sldId id="296" r:id="rId30"/>
    <p:sldId id="291" r:id="rId31"/>
    <p:sldId id="302" r:id="rId32"/>
    <p:sldId id="30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35" autoAdjust="0"/>
    <p:restoredTop sz="94715"/>
  </p:normalViewPr>
  <p:slideViewPr>
    <p:cSldViewPr snapToGrid="0">
      <p:cViewPr varScale="1">
        <p:scale>
          <a:sx n="67" d="100"/>
          <a:sy n="67" d="100"/>
        </p:scale>
        <p:origin x="192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n\Downloads\Monthly%20report%2003-02-2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arian\Downloads\Monthly%20report%2003-02-26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/>
              <a:t>PO's Sent to Vendor (No of purchase orders)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569529976686872E-17"/>
                  <c:y val="8.358060505594656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160-5A40-8851-0B0511110E40}"/>
                </c:ext>
              </c:extLst>
            </c:dLbl>
            <c:dLbl>
              <c:idx val="1"/>
              <c:layout>
                <c:manualLayout>
                  <c:x val="3.397027600849257E-3"/>
                  <c:y val="1.25685868213841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60-5A40-8851-0B0511110E40}"/>
                </c:ext>
              </c:extLst>
            </c:dLbl>
            <c:dLbl>
              <c:idx val="2"/>
              <c:layout>
                <c:manualLayout>
                  <c:x val="0"/>
                  <c:y val="-6.2992125984251971E-5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160-5A40-8851-0B0511110E40}"/>
                </c:ext>
              </c:extLst>
            </c:dLbl>
            <c:dLbl>
              <c:idx val="3"/>
              <c:layout>
                <c:manualLayout>
                  <c:x val="1.6985138004245663E-3"/>
                  <c:y val="8.35806050559454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60-5A40-8851-0B0511110E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Statistics!$C$10:$C$13</c:f>
              <c:strCache>
                <c:ptCount val="4"/>
                <c:pt idx="0">
                  <c:v>Within 15 days </c:v>
                </c:pt>
                <c:pt idx="1">
                  <c:v>16 to 30 Days</c:v>
                </c:pt>
                <c:pt idx="2">
                  <c:v>31 to 45 Days</c:v>
                </c:pt>
                <c:pt idx="3">
                  <c:v>46 and above Days</c:v>
                </c:pt>
              </c:strCache>
            </c:strRef>
          </c:cat>
          <c:val>
            <c:numRef>
              <c:f>Statistics!$I$10:$I$13</c:f>
              <c:numCache>
                <c:formatCode>_(* #,##0_);_(* \(#,##0\);_(* "-"??_);_(@_)</c:formatCode>
                <c:ptCount val="4"/>
                <c:pt idx="0">
                  <c:v>33</c:v>
                </c:pt>
                <c:pt idx="1">
                  <c:v>18</c:v>
                </c:pt>
                <c:pt idx="2">
                  <c:v>18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60-5A40-8851-0B0511110E4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346524080"/>
        <c:axId val="1346525328"/>
      </c:barChart>
      <c:catAx>
        <c:axId val="134652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525328"/>
        <c:crosses val="autoZero"/>
        <c:auto val="1"/>
        <c:lblAlgn val="ctr"/>
        <c:lblOffset val="100"/>
        <c:noMultiLvlLbl val="0"/>
      </c:catAx>
      <c:valAx>
        <c:axId val="134652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52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kern="1200" cap="none" spc="0" normalizeH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j-lt"/>
                <a:ea typeface="+mj-ea"/>
                <a:cs typeface="+mj-cs"/>
              </a:defRPr>
            </a:pPr>
            <a:r>
              <a:rPr lang="en-US" sz="1800" b="0" i="0" baseline="0">
                <a:effectLst/>
              </a:rPr>
              <a:t>PO Sent to Vendor (Value in SAR)</a:t>
            </a:r>
            <a:endParaRPr lang="en-US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000" b="0" i="0" u="none" strike="noStrike" kern="1200" cap="none" spc="0" normalizeH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985138004246285E-3"/>
                  <c:y val="1.35222621521120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16-5B4E-93FB-A587908E1FB5}"/>
                </c:ext>
              </c:extLst>
            </c:dLbl>
            <c:dLbl>
              <c:idx val="1"/>
              <c:layout>
                <c:manualLayout>
                  <c:x val="-1.6985138004246285E-3"/>
                  <c:y val="1.35222621521120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16-5B4E-93FB-A587908E1FB5}"/>
                </c:ext>
              </c:extLst>
            </c:dLbl>
            <c:dLbl>
              <c:idx val="2"/>
              <c:layout>
                <c:manualLayout>
                  <c:x val="-6.8567420346794502E-3"/>
                  <c:y val="6.17897694073210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16-5B4E-93FB-A587908E1FB5}"/>
                </c:ext>
              </c:extLst>
            </c:dLbl>
            <c:dLbl>
              <c:idx val="3"/>
              <c:layout>
                <c:manualLayout>
                  <c:x val="-6.5435994850650779E-4"/>
                  <c:y val="9.93867066803150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16-5B4E-93FB-A587908E1F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Statistics!$C$21:$C$24</c:f>
              <c:strCache>
                <c:ptCount val="4"/>
                <c:pt idx="0">
                  <c:v>Within 15 days </c:v>
                </c:pt>
                <c:pt idx="1">
                  <c:v>16 to 30 Days</c:v>
                </c:pt>
                <c:pt idx="2">
                  <c:v>31 to 45 Days</c:v>
                </c:pt>
                <c:pt idx="3">
                  <c:v>46 and above Days</c:v>
                </c:pt>
              </c:strCache>
            </c:strRef>
          </c:cat>
          <c:val>
            <c:numRef>
              <c:f>Statistics!$K$21:$K$24</c:f>
              <c:numCache>
                <c:formatCode>_(* #,##0_);_(* \(#,##0\);_(* "-"??_);_(@_)</c:formatCode>
                <c:ptCount val="4"/>
                <c:pt idx="0">
                  <c:v>40866772</c:v>
                </c:pt>
                <c:pt idx="1">
                  <c:v>4979491</c:v>
                </c:pt>
                <c:pt idx="2">
                  <c:v>85663612</c:v>
                </c:pt>
                <c:pt idx="3">
                  <c:v>7452849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16-5B4E-93FB-A587908E1FB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1346524080"/>
        <c:axId val="1346525328"/>
      </c:barChart>
      <c:catAx>
        <c:axId val="134652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525328"/>
        <c:crosses val="autoZero"/>
        <c:auto val="1"/>
        <c:lblAlgn val="ctr"/>
        <c:lblOffset val="100"/>
        <c:noMultiLvlLbl val="0"/>
      </c:catAx>
      <c:valAx>
        <c:axId val="1346525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6524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7513398947812"/>
          <c:y val="0.12317717190630646"/>
          <c:w val="0.83469420074737044"/>
          <c:h val="0.79065210665356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Accommodations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December</c:v>
                </c:pt>
                <c:pt idx="1">
                  <c:v>January*</c:v>
                </c:pt>
              </c:strCache>
            </c:strRef>
          </c:cat>
          <c:val>
            <c:numRef>
              <c:f>Sheet1!$B$2:$B$3</c:f>
              <c:numCache>
                <c:formatCode>_(* #,##0.00_);_(* \(#,##0.00\);_(* "-"??_);_(@_)</c:formatCode>
                <c:ptCount val="2"/>
                <c:pt idx="0">
                  <c:v>6684.29</c:v>
                </c:pt>
                <c:pt idx="1">
                  <c:v>81734.97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C1-48BD-84A9-5188AB92E0F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Offices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December</c:v>
                </c:pt>
                <c:pt idx="1">
                  <c:v>January*</c:v>
                </c:pt>
              </c:strCache>
            </c:strRef>
          </c:cat>
          <c:val>
            <c:numRef>
              <c:f>Sheet1!$C$2:$C$3</c:f>
              <c:numCache>
                <c:formatCode>_(* #,##0.00_);_(* \(#,##0.00\);_(* "-"??_);_(@_)</c:formatCode>
                <c:ptCount val="2"/>
                <c:pt idx="0">
                  <c:v>31015.69</c:v>
                </c:pt>
                <c:pt idx="1">
                  <c:v>5312.06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2C1-48BD-84A9-5188AB92E0F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Warehouses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December</c:v>
                </c:pt>
                <c:pt idx="1">
                  <c:v>January*</c:v>
                </c:pt>
              </c:strCache>
            </c:strRef>
          </c:cat>
          <c:val>
            <c:numRef>
              <c:f>Sheet1!$D$2:$D$3</c:f>
              <c:numCache>
                <c:formatCode>_(* #,##0.00_);_(* \(#,##0.00\);_(* "-"??_);_(@_)</c:formatCode>
                <c:ptCount val="2"/>
                <c:pt idx="0">
                  <c:v>9384.86</c:v>
                </c:pt>
                <c:pt idx="1">
                  <c:v>6250.38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2C1-48BD-84A9-5188AB92E0F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December</c:v>
                </c:pt>
                <c:pt idx="1">
                  <c:v>January*</c:v>
                </c:pt>
              </c:strCache>
            </c:strRef>
          </c:cat>
          <c:val>
            <c:numRef>
              <c:f>Sheet1!$E$2:$E$3</c:f>
              <c:numCache>
                <c:formatCode>_(* #,##0.00_);_(* \(#,##0.00\);_(* "-"??_);_(@_)</c:formatCode>
                <c:ptCount val="2"/>
                <c:pt idx="0">
                  <c:v>47084.840000000004</c:v>
                </c:pt>
                <c:pt idx="1">
                  <c:v>93297.41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C1-48BD-84A9-5188AB92E0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28"/>
        <c:overlap val="-90"/>
        <c:axId val="170329039"/>
        <c:axId val="170330703"/>
      </c:barChart>
      <c:catAx>
        <c:axId val="1703290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30703"/>
        <c:crosses val="autoZero"/>
        <c:auto val="1"/>
        <c:lblAlgn val="ctr"/>
        <c:lblOffset val="100"/>
        <c:noMultiLvlLbl val="0"/>
      </c:catAx>
      <c:valAx>
        <c:axId val="170330703"/>
        <c:scaling>
          <c:orientation val="minMax"/>
          <c:max val="1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SAR]\ 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29039"/>
        <c:crosses val="autoZero"/>
        <c:crossBetween val="between"/>
        <c:majorUnit val="10000"/>
        <c:minorUnit val="2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7513398947812"/>
          <c:y val="0.12317717190630646"/>
          <c:w val="0.83469420074737044"/>
          <c:h val="0.79065210665356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Accommodations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Dec</c:v>
                </c:pt>
                <c:pt idx="1">
                  <c:v>Jan*</c:v>
                </c:pt>
              </c:strCache>
            </c:strRef>
          </c:cat>
          <c:val>
            <c:numRef>
              <c:f>Sheet1!$B$2:$B$3</c:f>
              <c:numCache>
                <c:formatCode>_(* #,##0.00_);_(* \(#,##0.00\);_(* "-"??_);_(@_)</c:formatCode>
                <c:ptCount val="2"/>
                <c:pt idx="0">
                  <c:v>6620.25</c:v>
                </c:pt>
                <c:pt idx="1">
                  <c:v>12385.06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B2-4B02-800C-1FF919EB0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overlap val="-90"/>
        <c:axId val="170329039"/>
        <c:axId val="170330703"/>
      </c:barChart>
      <c:catAx>
        <c:axId val="1703290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30703"/>
        <c:crosses val="autoZero"/>
        <c:auto val="1"/>
        <c:lblAlgn val="ctr"/>
        <c:lblOffset val="100"/>
        <c:noMultiLvlLbl val="0"/>
      </c:catAx>
      <c:valAx>
        <c:axId val="170330703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SAR]\ 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29039"/>
        <c:crosses val="autoZero"/>
        <c:crossBetween val="between"/>
        <c:majorUnit val="2000"/>
        <c:minorUnit val="1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67513398947812"/>
          <c:y val="0.12317717190630646"/>
          <c:w val="0.83469420074737044"/>
          <c:h val="0.790652106653569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Accommodations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2"/>
                <c:pt idx="0">
                  <c:v>Dec</c:v>
                </c:pt>
                <c:pt idx="1">
                  <c:v>Jan</c:v>
                </c:pt>
              </c:strCache>
            </c:strRef>
          </c:cat>
          <c:val>
            <c:numRef>
              <c:f>Sheet1!$B$2:$B$4</c:f>
              <c:numCache>
                <c:formatCode>_(* #,##0.00_);_(* \(#,##0.00\);_(* "-"??_);_(@_)</c:formatCode>
                <c:ptCount val="3"/>
                <c:pt idx="0">
                  <c:v>14175.18</c:v>
                </c:pt>
                <c:pt idx="1">
                  <c:v>12043.38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2-4C6D-A694-4E22FF25A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4"/>
        <c:overlap val="-90"/>
        <c:axId val="170329039"/>
        <c:axId val="170330703"/>
      </c:barChart>
      <c:catAx>
        <c:axId val="1703290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30703"/>
        <c:crosses val="autoZero"/>
        <c:auto val="1"/>
        <c:lblAlgn val="ctr"/>
        <c:lblOffset val="100"/>
        <c:noMultiLvlLbl val="0"/>
      </c:catAx>
      <c:valAx>
        <c:axId val="170330703"/>
        <c:scaling>
          <c:orientation val="minMax"/>
          <c:max val="3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SAR]\ #,##0.0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329039"/>
        <c:crosses val="autoZero"/>
        <c:crossBetween val="between"/>
        <c:majorUnit val="2000"/>
        <c:minorUnit val="1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 Maintenance 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shade val="6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62D-4E0C-A9C1-6A8CEB77AC69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62D-4E0C-A9C1-6A8CEB77AC69}"/>
              </c:ext>
            </c:extLst>
          </c:dPt>
          <c:dPt>
            <c:idx val="2"/>
            <c:bubble3D val="0"/>
            <c:spPr>
              <a:solidFill>
                <a:schemeClr val="accent3">
                  <a:tint val="65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62D-4E0C-A9C1-6A8CEB77AC6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E3DA65B-056A-41F2-9572-BC55E255EEEA}" type="CATEGORYNAME">
                      <a:rPr lang="en-US" smtClean="0"/>
                      <a:pPr/>
                      <a:t>[CATEGORY NAME]</a:t>
                    </a:fld>
                    <a:r>
                      <a:rPr lang="en-US" baseline="0" dirty="0"/>
                      <a:t>, 46, 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62D-4E0C-A9C1-6A8CEB77AC6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FC5F2A4-9FF4-4EBF-B24D-180DA7D1CCEF}" type="CATEGORYNAME">
                      <a:rPr lang="en-US"/>
                      <a:pPr/>
                      <a:t>[CATEGORY NAME]</a:t>
                    </a:fld>
                    <a:r>
                      <a:rPr lang="en-US" baseline="0" dirty="0"/>
                      <a:t>, 75</a:t>
                    </a:r>
                  </a:p>
                </c:rich>
              </c:tx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62D-4E0C-A9C1-6A8CEB77AC6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B6BCBFA-5EBD-4F40-B85E-C7D1A2F106DA}" type="CATEGORYNAME">
                      <a:rPr lang="en-US"/>
                      <a:pPr>
                        <a:defRPr/>
                      </a:pPr>
                      <a:t>[CATEGORY NAME]</a:t>
                    </a:fld>
                    <a:r>
                      <a:rPr lang="en-US" baseline="0" dirty="0"/>
                      <a:t>, 30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58779080923466"/>
                      <c:h val="0.1355986370408570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62D-4E0C-A9C1-6A8CEB77AC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Mismar</c:v>
                </c:pt>
                <c:pt idx="1">
                  <c:v>Petromin</c:v>
                </c:pt>
                <c:pt idx="2">
                  <c:v>One Stop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107</c:v>
                </c:pt>
                <c:pt idx="2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62D-4E0C-A9C1-6A8CEB77AC6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605995919728956"/>
          <c:y val="0.11244600259072735"/>
          <c:w val="0.87337380235152928"/>
          <c:h val="0.805961985293890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Comparison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October</c:v>
                </c:pt>
                <c:pt idx="1">
                  <c:v>November</c:v>
                </c:pt>
                <c:pt idx="2">
                  <c:v>December</c:v>
                </c:pt>
                <c:pt idx="3">
                  <c:v>January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181224.64</c:v>
                </c:pt>
                <c:pt idx="1">
                  <c:v>187450.69</c:v>
                </c:pt>
                <c:pt idx="2">
                  <c:v>168564.13</c:v>
                </c:pt>
                <c:pt idx="3">
                  <c:v>195136.84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94-40F6-9DCE-02ECE48246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7"/>
        <c:axId val="1435204352"/>
        <c:axId val="1435204832"/>
      </c:barChart>
      <c:catAx>
        <c:axId val="1435204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204832"/>
        <c:crosses val="autoZero"/>
        <c:auto val="1"/>
        <c:lblAlgn val="ctr"/>
        <c:lblOffset val="100"/>
        <c:noMultiLvlLbl val="0"/>
      </c:catAx>
      <c:valAx>
        <c:axId val="1435204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35204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E432E-B5E6-47A8-B147-287BAC789729}" type="datetimeFigureOut">
              <a:rPr lang="en-US" smtClean="0"/>
              <a:t>2/3/26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52A4E-D328-4A79-87C8-71B8B25B8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13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0DC70-11A9-09C4-5971-3D7B2E218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2764CD-F21A-A3E7-B052-BEF6089C42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3E7E35-96D8-D631-68DD-70FADF8EFF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5EC84-E633-C145-EE15-15886CF7AA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52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9EF0A-CDB6-D90B-2161-040B52F33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5ABB7E-CC55-2F57-AB80-45326BE1C1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21E605-E957-D450-13D7-A4B879ECC2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7E71C-3006-1962-5227-6E3A680958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5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BEF30-4490-56A9-D58D-FB4FD46CD6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D64843-1108-B594-FFDC-42591EC53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85EF21-DE1F-0843-CE33-81C0CB9963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AA8F3-722B-D4DA-6120-50B030E3B2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60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2EA3B-2680-1DD0-F1E2-56ECA6E6F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9ECFCE-DDEF-27DA-CE2A-6C8D16E02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CD4745A-568F-2579-E8E6-CEF415EB70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4BDE6-E61E-C7B9-FE2F-F092F41566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7274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F01F9-8D50-F2FE-C302-D2BFC4E9A0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2C09BD-7749-7885-26F8-BE5848EA7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A8F61E-8829-7FDB-54FC-B9451C0976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0D24C-9803-CB09-9C28-8504122FEF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560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BC8C3-B57B-3548-5BDF-C2E519307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1A6E85-BE3B-9519-D77B-F5F264ED36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977C76-90C5-93EE-BC87-7639E9652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2B284C-45D4-E5BB-EC2C-35B606733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62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0610FE-2D50-F0CF-3F1A-041535D3D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6D850C-349A-CBCD-0BD3-12EFA51F2E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2476FA8-C7A1-48C7-F819-FC8618CE9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FCEF8D-230E-AD29-C29A-89FF8DCCD5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78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D1463-76A4-875B-D554-344C70BEB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884F31-6BC3-23E9-A754-9D3BEF8748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ADE267-0710-FCDA-6F75-2C1AA96B01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6478B1-6DC0-D9AC-66EA-076FA29D23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18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D59F1-C28F-0E35-F857-FB9060F311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14B4F-37AD-37F4-CB36-5591D76A5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849EAAC-ACAD-CFE6-02F8-E0582659CE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C1D876-10A9-42B2-D767-397FD91CF7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74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5756-26D4-976F-F24E-3B1E6C3A2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FAAB8F-D162-4D7F-A81F-87A167189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0B1DB-F3FA-35B4-8107-09F76E9C0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5652A-CC45-5A42-D4C6-CC076F104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E5E4-41DF-4093-9753-A21239D6F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27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3EA49-EC9B-9084-0136-985691480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405A3-1091-4755-67AB-F13F971A81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66A919-7E45-A0BE-2010-ED1D117E9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7C506-FD68-918E-2A27-B4BD00700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E5E4-41DF-4093-9753-A21239D6F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153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B96187-E0B7-5ACC-F0D1-DB35B9894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85D461-277B-A9BB-5109-A6156C98F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431E2-277B-6E24-1FC5-3CF650E6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BD6DE9-8279-6E93-0590-664C5C3E4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E5E4-41DF-4093-9753-A21239D6F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54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8052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91D192-C51C-6F15-5294-BEDF8B8C7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571CD7-3141-D881-884D-9F3C23EA3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50F518-2E7B-6924-D6D9-7885AA716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8C03D-D8F7-51BE-A458-D625866D6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E5E4-41DF-4093-9753-A21239D6F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4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FEED7-701F-2D0D-26FB-93B3C9BA3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267E0A-1926-6AC7-E33E-7E83EB8EA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7265-163D-ADAC-D7A0-BFFB6BC4B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816FFA-C62C-21BF-5AE1-46B334B71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E5E4-41DF-4093-9753-A21239D6F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9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CE9DA-1DB9-017F-5AC2-22BEE0D57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51AD0-6052-5E22-6847-0BC96505D1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28E94-847C-3D42-658B-37D411635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900769-700F-B193-941E-D4E47734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030038-E1B1-6598-2252-F58A0E581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E5E4-41DF-4093-9753-A21239D6F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49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B52B1-5B39-1D4E-B641-8FE7166B0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9C29A-0907-0F41-A82B-46474155C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2FD2D-0EF6-5917-DFC2-F6AE4ECEF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8C384B-B46C-12E7-B353-6BA2BA745E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15FF62-B83F-0C0C-94A7-532DE6A88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CFE7FD-7A01-20DC-9830-B9CE75C35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2D8F61-DA87-00BE-4476-EEC8D235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E5E4-41DF-4093-9753-A21239D6F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46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2A2B2-A269-CB2F-4653-90D687939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1081DE-DBBF-69A6-D803-15043202A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474384-FAB5-469C-4B24-7553B8E9F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E5E4-41DF-4093-9753-A21239D6F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086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265836-A848-6BFD-C585-ABD5FECAE0A8}"/>
              </a:ext>
            </a:extLst>
          </p:cNvPr>
          <p:cNvSpPr txBox="1"/>
          <p:nvPr userDrawn="1"/>
        </p:nvSpPr>
        <p:spPr>
          <a:xfrm>
            <a:off x="4786853" y="258392"/>
            <a:ext cx="26182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/>
              <a:t>NESMA INFRASTRUCTURE &amp; TECHNOLOGY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C2D03-F764-F7C0-546C-826FD01B0AD8}"/>
              </a:ext>
            </a:extLst>
          </p:cNvPr>
          <p:cNvSpPr txBox="1"/>
          <p:nvPr userDrawn="1"/>
        </p:nvSpPr>
        <p:spPr>
          <a:xfrm>
            <a:off x="356254" y="258392"/>
            <a:ext cx="26182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/>
              <a:t>COPYRIGHT 2025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A1990D9-2223-765F-D6EF-C29FBA1AC2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516284"/>
            <a:ext cx="4019550" cy="28826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54EC8954-8DE7-C772-EC27-69BED62CED5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86247" y="1516284"/>
            <a:ext cx="4019550" cy="28826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1E992E6E-47EA-488D-A90A-2955B9E0F29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72405" y="1516284"/>
            <a:ext cx="4019550" cy="288267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E220FA73-B2BE-E047-E7F9-5442AF9CD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4610" y="6356350"/>
            <a:ext cx="2743200" cy="365125"/>
          </a:xfrm>
        </p:spPr>
        <p:txBody>
          <a:bodyPr/>
          <a:lstStyle/>
          <a:p>
            <a:fld id="{BA65E5E4-41DF-4093-9753-A21239D6F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00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0DCF-1008-06D3-DF5A-F7634CB46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BB6195-BF5B-B301-7C3B-1879E6D76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2EF590-2267-7B72-68B3-912F5919B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2DA06-F6B7-1A66-5A7D-FEEAC72E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5DF927-6177-0630-7571-932F0F54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E5E4-41DF-4093-9753-A21239D6F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969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8D08B-5282-C129-25DC-ECED289C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D3F20F-1D38-8D6C-1667-907694184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7A3650-4F92-7BFA-050F-2ED9944CF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695580-611B-6283-A49C-1C77F1C63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9F27A-75EC-4CA6-78F1-277DD8B1A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E5E4-41DF-4093-9753-A21239D6F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5D8B31-25E0-278C-1071-B1C58604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C42D8-3D0E-1371-2287-573B9915C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7AB825-D5F5-8FC9-09EF-C7437648B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72952-53E0-33E9-7C63-D835DA3AC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65E5E4-41DF-4093-9753-A21239D6F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7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chart" Target="../charts/chart1.xml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chart" Target="../charts/chart2.xml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4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69A54-C9E1-5BCC-A6CD-70DA41A9B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D6626F-9BCB-BADF-5427-FC2C2A38951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3BAF4B-EEE5-71C8-7BA8-2126F4645FBC}"/>
              </a:ext>
            </a:extLst>
          </p:cNvPr>
          <p:cNvSpPr/>
          <p:nvPr/>
        </p:nvSpPr>
        <p:spPr>
          <a:xfrm>
            <a:off x="0" y="5633546"/>
            <a:ext cx="12192000" cy="1224454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89C503C-E12E-8421-D247-2603BCAE5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66300" y="451973"/>
            <a:ext cx="1744361" cy="290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CA754F-1148-8518-AA2E-68D00D7227F3}"/>
              </a:ext>
            </a:extLst>
          </p:cNvPr>
          <p:cNvSpPr txBox="1"/>
          <p:nvPr/>
        </p:nvSpPr>
        <p:spPr>
          <a:xfrm>
            <a:off x="2697979" y="2159437"/>
            <a:ext cx="64510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en-US" sz="5400" b="1" dirty="0">
                <a:solidFill>
                  <a:schemeClr val="bg1"/>
                </a:solidFill>
              </a:rPr>
            </a:br>
            <a:r>
              <a:rPr lang="en-US" sz="5400" b="1" dirty="0">
                <a:solidFill>
                  <a:schemeClr val="bg1"/>
                </a:solidFill>
              </a:rPr>
              <a:t>Monthly Report</a:t>
            </a:r>
            <a:endParaRPr lang="en-US" sz="5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B0B83-2EFC-5A47-7624-6C2981D7A060}"/>
              </a:ext>
            </a:extLst>
          </p:cNvPr>
          <p:cNvSpPr txBox="1"/>
          <p:nvPr/>
        </p:nvSpPr>
        <p:spPr>
          <a:xfrm>
            <a:off x="2396705" y="4235958"/>
            <a:ext cx="6451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As of Jan 31th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AB3829-7841-83C8-9C9C-BD297F8BBE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8276" y="-275058"/>
            <a:ext cx="7772400" cy="423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88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6CC9EA-A933-D2F6-D7BC-0FD042A73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BA154FA4-7E9A-993A-0D52-324C0128D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31E7253D-28AE-FE8A-656E-0A234CAAA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E60656C4-8A61-C298-02B1-9BCF9A139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381250" cy="2381250"/>
          </a:xfrm>
          <a:prstGeom prst="rect">
            <a:avLst/>
          </a:prstGeom>
        </p:spPr>
      </p:pic>
      <p:pic>
        <p:nvPicPr>
          <p:cNvPr id="7" name="Image 5" descr="preencoded.png">
            <a:extLst>
              <a:ext uri="{FF2B5EF4-FFF2-40B4-BE49-F238E27FC236}">
                <a16:creationId xmlns:a16="http://schemas.microsoft.com/office/drawing/2014/main" id="{762778F6-9B95-BE74-55C7-48C75E2B47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068" y="434578"/>
            <a:ext cx="114300" cy="152400"/>
          </a:xfrm>
          <a:prstGeom prst="rect">
            <a:avLst/>
          </a:prstGeom>
        </p:spPr>
      </p:pic>
      <p:pic>
        <p:nvPicPr>
          <p:cNvPr id="23" name="Image 21" descr="preencoded.png">
            <a:extLst>
              <a:ext uri="{FF2B5EF4-FFF2-40B4-BE49-F238E27FC236}">
                <a16:creationId xmlns:a16="http://schemas.microsoft.com/office/drawing/2014/main" id="{83EC88C4-5593-3C87-4623-9CD50A9F1F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24" name="Image 22" descr="preencoded.png">
            <a:extLst>
              <a:ext uri="{FF2B5EF4-FFF2-40B4-BE49-F238E27FC236}">
                <a16:creationId xmlns:a16="http://schemas.microsoft.com/office/drawing/2014/main" id="{BAA663FF-23BC-67E5-172A-5D39272369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8293" y="6267450"/>
            <a:ext cx="9525" cy="228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FA01016-C904-E511-9646-1C6121DAF0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590" y="5652292"/>
            <a:ext cx="2676910" cy="14589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154551-7556-857A-AD06-8D6AD735BA45}"/>
              </a:ext>
            </a:extLst>
          </p:cNvPr>
          <p:cNvSpPr txBox="1"/>
          <p:nvPr/>
        </p:nvSpPr>
        <p:spPr>
          <a:xfrm>
            <a:off x="2163068" y="269238"/>
            <a:ext cx="713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Procurement Statistics </a:t>
            </a:r>
            <a:endParaRPr lang="en-US" sz="4400" b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89E5D038-4A95-285A-96CD-55AF28D1CC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6190460"/>
              </p:ext>
            </p:extLst>
          </p:nvPr>
        </p:nvGraphicFramePr>
        <p:xfrm>
          <a:off x="1584251" y="1307917"/>
          <a:ext cx="8856921" cy="4263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176486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E4828-0BF8-2FB0-56F3-55FE2F27E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05DAADB-AE7A-9387-ABB5-16BEC7C47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D7AB1FB3-EE6F-092E-7C08-E0B8CA342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ED3017FE-009B-7E31-D970-553745B589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381250" cy="2381250"/>
          </a:xfrm>
          <a:prstGeom prst="rect">
            <a:avLst/>
          </a:prstGeom>
        </p:spPr>
      </p:pic>
      <p:pic>
        <p:nvPicPr>
          <p:cNvPr id="7" name="Image 5" descr="preencoded.png">
            <a:extLst>
              <a:ext uri="{FF2B5EF4-FFF2-40B4-BE49-F238E27FC236}">
                <a16:creationId xmlns:a16="http://schemas.microsoft.com/office/drawing/2014/main" id="{137F6456-DBEC-8CE9-D028-73C6E3B08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068" y="434578"/>
            <a:ext cx="114300" cy="152400"/>
          </a:xfrm>
          <a:prstGeom prst="rect">
            <a:avLst/>
          </a:prstGeom>
        </p:spPr>
      </p:pic>
      <p:pic>
        <p:nvPicPr>
          <p:cNvPr id="23" name="Image 21" descr="preencoded.png">
            <a:extLst>
              <a:ext uri="{FF2B5EF4-FFF2-40B4-BE49-F238E27FC236}">
                <a16:creationId xmlns:a16="http://schemas.microsoft.com/office/drawing/2014/main" id="{DCB273C1-50E7-B245-4599-BF87D52AA98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24" name="Image 22" descr="preencoded.png">
            <a:extLst>
              <a:ext uri="{FF2B5EF4-FFF2-40B4-BE49-F238E27FC236}">
                <a16:creationId xmlns:a16="http://schemas.microsoft.com/office/drawing/2014/main" id="{6F8B0C66-EAF8-DEC6-AFF5-41C62D1557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8293" y="6267450"/>
            <a:ext cx="9525" cy="228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8B2E6D-0B4B-8B86-B939-52D9207C0B7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590" y="5652292"/>
            <a:ext cx="2676910" cy="14589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B8ACBA-9B29-E3E8-03EE-6590A4D6091E}"/>
              </a:ext>
            </a:extLst>
          </p:cNvPr>
          <p:cNvSpPr txBox="1"/>
          <p:nvPr/>
        </p:nvSpPr>
        <p:spPr>
          <a:xfrm>
            <a:off x="2744029" y="163946"/>
            <a:ext cx="71327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1"/>
                </a:solidFill>
              </a:rPr>
              <a:t>Procurement Statistics </a:t>
            </a:r>
            <a:endParaRPr lang="en-US" sz="4400" b="1" dirty="0">
              <a:solidFill>
                <a:schemeClr val="accent1"/>
              </a:solidFill>
              <a:latin typeface="+mj-lt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162F880-3DF0-5556-3310-76BE61DD88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748489"/>
              </p:ext>
            </p:extLst>
          </p:nvPr>
        </p:nvGraphicFramePr>
        <p:xfrm>
          <a:off x="1679944" y="1186595"/>
          <a:ext cx="9260958" cy="4278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1844651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C742B6-365C-DB3E-3378-30576BC22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02506E-09A9-7F9F-C940-3FF0CDC6EFCD}"/>
              </a:ext>
            </a:extLst>
          </p:cNvPr>
          <p:cNvSpPr/>
          <p:nvPr/>
        </p:nvSpPr>
        <p:spPr>
          <a:xfrm>
            <a:off x="3048" y="-73152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3C02F-3655-0C17-18B0-E55BC5DD30F4}"/>
              </a:ext>
            </a:extLst>
          </p:cNvPr>
          <p:cNvSpPr txBox="1"/>
          <p:nvPr/>
        </p:nvSpPr>
        <p:spPr>
          <a:xfrm>
            <a:off x="3207431" y="2632573"/>
            <a:ext cx="64510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Gill Sans MT" panose="020B0502020104020203" pitchFamily="34" charset="0"/>
              </a:rPr>
              <a:t>Facility Department</a:t>
            </a:r>
            <a:br>
              <a:rPr lang="en-US" sz="4400" b="1" dirty="0">
                <a:solidFill>
                  <a:schemeClr val="bg1"/>
                </a:solidFill>
                <a:latin typeface="Gill Sans MT" panose="020B0502020104020203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Gill Sans MT" panose="020B0502020104020203" pitchFamily="34" charset="0"/>
              </a:rPr>
              <a:t>Monthly Report</a:t>
            </a:r>
          </a:p>
        </p:txBody>
      </p:sp>
    </p:spTree>
    <p:extLst>
      <p:ext uri="{BB962C8B-B14F-4D97-AF65-F5344CB8AC3E}">
        <p14:creationId xmlns:p14="http://schemas.microsoft.com/office/powerpoint/2010/main" val="1782486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F46DC-1E97-41C7-2381-0120C2166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95D447-C610-773F-6BFA-504699E8785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8DC8B8-1EB9-FDD5-64B5-D890F360154B}"/>
              </a:ext>
            </a:extLst>
          </p:cNvPr>
          <p:cNvSpPr/>
          <p:nvPr/>
        </p:nvSpPr>
        <p:spPr>
          <a:xfrm>
            <a:off x="1215014" y="2930471"/>
            <a:ext cx="9502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</a:rPr>
              <a:t>Real Estate &amp; Contract Management Information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D1765F-1788-79E4-10A2-37C75ECDF1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28" y="-222070"/>
            <a:ext cx="3427503" cy="186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211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F1990-4560-2932-4324-424DBC57DB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9B10823-2FFB-0DFA-A1F3-A697714BAA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" y="0"/>
            <a:ext cx="12192000" cy="6900653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DEC2D8F0-39A8-5BD2-C548-A6A7BE5E689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66300" y="6236473"/>
            <a:ext cx="1744361" cy="29072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89D5B95C-49C7-703E-B7AB-6E512AEDC9D4}"/>
              </a:ext>
            </a:extLst>
          </p:cNvPr>
          <p:cNvSpPr txBox="1">
            <a:spLocks/>
          </p:cNvSpPr>
          <p:nvPr/>
        </p:nvSpPr>
        <p:spPr>
          <a:xfrm>
            <a:off x="4294237" y="569013"/>
            <a:ext cx="6577979" cy="857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  <a:latin typeface="Gill Sans MT" panose="020B0502020104020203" pitchFamily="34" charset="0"/>
              </a:rPr>
              <a:t>Contract Management Information &amp; Details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D0A072-FCBB-434C-D2A7-9AFAED0DF377}"/>
              </a:ext>
            </a:extLst>
          </p:cNvPr>
          <p:cNvSpPr txBox="1"/>
          <p:nvPr/>
        </p:nvSpPr>
        <p:spPr>
          <a:xfrm>
            <a:off x="1909593" y="1698765"/>
            <a:ext cx="1502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</a:rPr>
              <a:t>Type of Unit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BB6F46-A5BA-88D1-7E0C-6AE3C7691DDF}"/>
              </a:ext>
            </a:extLst>
          </p:cNvPr>
          <p:cNvSpPr txBox="1"/>
          <p:nvPr/>
        </p:nvSpPr>
        <p:spPr>
          <a:xfrm>
            <a:off x="1748118" y="2378981"/>
            <a:ext cx="1836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</a:rPr>
              <a:t>Housing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0B48E-2458-1222-606F-D17B74BB046B}"/>
              </a:ext>
            </a:extLst>
          </p:cNvPr>
          <p:cNvSpPr txBox="1"/>
          <p:nvPr/>
        </p:nvSpPr>
        <p:spPr>
          <a:xfrm>
            <a:off x="1689684" y="3297620"/>
            <a:ext cx="1953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</a:rPr>
              <a:t>Land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5AC13-2FB1-A155-C151-6E3405F19D4B}"/>
              </a:ext>
            </a:extLst>
          </p:cNvPr>
          <p:cNvSpPr txBox="1"/>
          <p:nvPr/>
        </p:nvSpPr>
        <p:spPr>
          <a:xfrm>
            <a:off x="1679231" y="4222594"/>
            <a:ext cx="1963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</a:rPr>
              <a:t>Office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7C2C6A-8281-62D0-E6EF-4106F08D1CC4}"/>
              </a:ext>
            </a:extLst>
          </p:cNvPr>
          <p:cNvSpPr txBox="1"/>
          <p:nvPr/>
        </p:nvSpPr>
        <p:spPr>
          <a:xfrm>
            <a:off x="1748118" y="5244472"/>
            <a:ext cx="1963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</a:rPr>
              <a:t>Warehouses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A9DE515-F82E-F065-ED23-3E9117B6CCB0}"/>
              </a:ext>
            </a:extLst>
          </p:cNvPr>
          <p:cNvSpPr txBox="1"/>
          <p:nvPr/>
        </p:nvSpPr>
        <p:spPr>
          <a:xfrm>
            <a:off x="6478300" y="1501523"/>
            <a:ext cx="1435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anose="020B0502020104020203" pitchFamily="34" charset="0"/>
              </a:rPr>
              <a:t>#’s</a:t>
            </a:r>
          </a:p>
        </p:txBody>
      </p:sp>
      <p:sp>
        <p:nvSpPr>
          <p:cNvPr id="57" name="Rounded Rectangle 44">
            <a:extLst>
              <a:ext uri="{FF2B5EF4-FFF2-40B4-BE49-F238E27FC236}">
                <a16:creationId xmlns:a16="http://schemas.microsoft.com/office/drawing/2014/main" id="{71C5EDDC-9B8F-C444-448B-185732D3C61E}"/>
              </a:ext>
            </a:extLst>
          </p:cNvPr>
          <p:cNvSpPr/>
          <p:nvPr/>
        </p:nvSpPr>
        <p:spPr>
          <a:xfrm>
            <a:off x="4557217" y="4048112"/>
            <a:ext cx="5277428" cy="862149"/>
          </a:xfrm>
          <a:prstGeom prst="roundRect">
            <a:avLst/>
          </a:prstGeom>
          <a:solidFill>
            <a:schemeClr val="accent3">
              <a:alpha val="4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400" b="1" dirty="0">
                <a:solidFill>
                  <a:schemeClr val="bg1"/>
                </a:solidFill>
                <a:latin typeface="Gill Sans MT" panose="020B0502020104020203" pitchFamily="34" charset="0"/>
              </a:rPr>
              <a:t>12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8" name="Rounded Rectangle 45">
            <a:extLst>
              <a:ext uri="{FF2B5EF4-FFF2-40B4-BE49-F238E27FC236}">
                <a16:creationId xmlns:a16="http://schemas.microsoft.com/office/drawing/2014/main" id="{F23127A0-7AF2-A7AC-139F-898A14F955C6}"/>
              </a:ext>
            </a:extLst>
          </p:cNvPr>
          <p:cNvSpPr/>
          <p:nvPr/>
        </p:nvSpPr>
        <p:spPr>
          <a:xfrm>
            <a:off x="4557217" y="2202014"/>
            <a:ext cx="5277426" cy="862149"/>
          </a:xfrm>
          <a:prstGeom prst="roundRect">
            <a:avLst/>
          </a:prstGeom>
          <a:solidFill>
            <a:schemeClr val="accent3">
              <a:alpha val="4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dirty="0">
                <a:solidFill>
                  <a:schemeClr val="bg1"/>
                </a:solidFill>
                <a:latin typeface="Gill Sans MT" panose="020B0502020104020203" pitchFamily="34" charset="0"/>
              </a:rPr>
              <a:t>42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59" name="Rounded Rectangle 46">
            <a:extLst>
              <a:ext uri="{FF2B5EF4-FFF2-40B4-BE49-F238E27FC236}">
                <a16:creationId xmlns:a16="http://schemas.microsoft.com/office/drawing/2014/main" id="{F7266330-9F6B-7961-29DD-DF35B8A0D3E6}"/>
              </a:ext>
            </a:extLst>
          </p:cNvPr>
          <p:cNvSpPr/>
          <p:nvPr/>
        </p:nvSpPr>
        <p:spPr>
          <a:xfrm>
            <a:off x="4557217" y="3113549"/>
            <a:ext cx="5277428" cy="862149"/>
          </a:xfrm>
          <a:prstGeom prst="roundRect">
            <a:avLst/>
          </a:prstGeom>
          <a:solidFill>
            <a:schemeClr val="accent3">
              <a:alpha val="4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400" b="1" dirty="0">
                <a:solidFill>
                  <a:schemeClr val="bg1"/>
                </a:solidFill>
                <a:latin typeface="Gill Sans MT" panose="020B0502020104020203" pitchFamily="34" charset="0"/>
              </a:rPr>
              <a:t>5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sp>
        <p:nvSpPr>
          <p:cNvPr id="60" name="Rounded Rectangle 47">
            <a:extLst>
              <a:ext uri="{FF2B5EF4-FFF2-40B4-BE49-F238E27FC236}">
                <a16:creationId xmlns:a16="http://schemas.microsoft.com/office/drawing/2014/main" id="{23E6571F-26C8-A1FC-ED7B-8631393E94C6}"/>
              </a:ext>
            </a:extLst>
          </p:cNvPr>
          <p:cNvSpPr/>
          <p:nvPr/>
        </p:nvSpPr>
        <p:spPr>
          <a:xfrm>
            <a:off x="4557216" y="4982675"/>
            <a:ext cx="5277427" cy="862149"/>
          </a:xfrm>
          <a:prstGeom prst="roundRect">
            <a:avLst/>
          </a:prstGeom>
          <a:solidFill>
            <a:schemeClr val="accent3">
              <a:alpha val="4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400" b="1" dirty="0">
                <a:solidFill>
                  <a:schemeClr val="bg1"/>
                </a:solidFill>
                <a:latin typeface="Gill Sans MT" panose="020B0502020104020203" pitchFamily="34" charset="0"/>
              </a:rPr>
              <a:t>17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ill Sans MT" panose="020B05020201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4F913A-EE40-30D6-E1DB-3B857A9C7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55" y="-164873"/>
            <a:ext cx="3290892" cy="17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64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E9362-1F22-24EC-5157-8A6F23D9B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56776F-D204-6D41-B7C6-2600E50330B6}"/>
              </a:ext>
            </a:extLst>
          </p:cNvPr>
          <p:cNvSpPr/>
          <p:nvPr/>
        </p:nvSpPr>
        <p:spPr>
          <a:xfrm>
            <a:off x="3048" y="0"/>
            <a:ext cx="12188952" cy="6994978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lang="en-US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688076-3C8A-5A5B-B482-3E7A78062B56}"/>
              </a:ext>
            </a:extLst>
          </p:cNvPr>
          <p:cNvSpPr txBox="1"/>
          <p:nvPr/>
        </p:nvSpPr>
        <p:spPr>
          <a:xfrm>
            <a:off x="3505247" y="501063"/>
            <a:ext cx="10835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Gill Sans MT" panose="020B0502020104020203" pitchFamily="34" charset="0"/>
              </a:rPr>
              <a:t>Total Contract Management Value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1EC5D5A-077E-AFC2-EFBE-71D47BCDBA38}"/>
              </a:ext>
            </a:extLst>
          </p:cNvPr>
          <p:cNvGraphicFramePr>
            <a:graphicFrameLocks noGrp="1"/>
          </p:cNvGraphicFramePr>
          <p:nvPr/>
        </p:nvGraphicFramePr>
        <p:xfrm>
          <a:off x="1133856" y="2212416"/>
          <a:ext cx="9520428" cy="3467437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3700393">
                  <a:extLst>
                    <a:ext uri="{9D8B030D-6E8A-4147-A177-3AD203B41FA5}">
                      <a16:colId xmlns:a16="http://schemas.microsoft.com/office/drawing/2014/main" val="264176514"/>
                    </a:ext>
                  </a:extLst>
                </a:gridCol>
                <a:gridCol w="5820035">
                  <a:extLst>
                    <a:ext uri="{9D8B030D-6E8A-4147-A177-3AD203B41FA5}">
                      <a16:colId xmlns:a16="http://schemas.microsoft.com/office/drawing/2014/main" val="2826404547"/>
                    </a:ext>
                  </a:extLst>
                </a:gridCol>
              </a:tblGrid>
              <a:tr h="3411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effectLst/>
                        </a:rPr>
                        <a:t>Row Labels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effectLst/>
                        </a:rPr>
                        <a:t>TOTAL CONTRACT COST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508163274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effectLst/>
                        </a:rPr>
                        <a:t>Abroad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effectLst/>
                        </a:rPr>
                        <a:t>              691,901.80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24543083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>
                          <a:effectLst/>
                        </a:rPr>
                        <a:t>Central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effectLst/>
                        </a:rPr>
                        <a:t>                46,139,286.00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4436422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effectLst/>
                        </a:rPr>
                        <a:t>Eastern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effectLst/>
                        </a:rPr>
                        <a:t>                 42,486,484.25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625526121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>
                          <a:effectLst/>
                        </a:rPr>
                        <a:t>Northern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effectLst/>
                        </a:rPr>
                        <a:t>                 9,614,200.00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2506511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>
                          <a:effectLst/>
                        </a:rPr>
                        <a:t>Southern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effectLst/>
                        </a:rPr>
                        <a:t>                 2,746,218.00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17736719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>
                          <a:effectLst/>
                        </a:rPr>
                        <a:t>Western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effectLst/>
                        </a:rPr>
                        <a:t>                   43,927,608.00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91547013"/>
                  </a:ext>
                </a:extLst>
              </a:tr>
              <a:tr h="446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>
                          <a:effectLst/>
                        </a:rPr>
                        <a:t>Grand Total</a:t>
                      </a:r>
                      <a:endParaRPr lang="en-US" sz="1050" b="0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effectLst/>
                        </a:rPr>
                        <a:t>                 145,605,698.05 </a:t>
                      </a:r>
                      <a:endParaRPr lang="en-US" sz="1050" b="0" i="0" u="none" strike="noStrike" dirty="0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4636476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A3B64C94-B7CB-8DE1-4B75-0DB0758EFE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55" y="-164873"/>
            <a:ext cx="3290892" cy="17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23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EF224-2603-61A7-EC21-962E18C01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6C4679-89AB-91EA-71CA-E09BF5AE784F}"/>
              </a:ext>
            </a:extLst>
          </p:cNvPr>
          <p:cNvSpPr/>
          <p:nvPr/>
        </p:nvSpPr>
        <p:spPr>
          <a:xfrm>
            <a:off x="3048" y="1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lide Number Placeholder 56">
            <a:extLst>
              <a:ext uri="{FF2B5EF4-FFF2-40B4-BE49-F238E27FC236}">
                <a16:creationId xmlns:a16="http://schemas.microsoft.com/office/drawing/2014/main" id="{B2C8208E-2DA3-4DB9-4FAA-224A156CD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5E5E4-41DF-4093-9753-A21239D6FD43}" type="slidenum">
              <a:rPr lang="en-US" smtClean="0"/>
              <a:t>16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835C7BB-2032-2CF7-3F2A-125A79640B7E}"/>
              </a:ext>
            </a:extLst>
          </p:cNvPr>
          <p:cNvSpPr txBox="1">
            <a:spLocks/>
          </p:cNvSpPr>
          <p:nvPr/>
        </p:nvSpPr>
        <p:spPr>
          <a:xfrm>
            <a:off x="5389187" y="136525"/>
            <a:ext cx="9998574" cy="857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/>
                </a:solidFill>
                <a:latin typeface="Gill Sans MT" panose="020B0502020104020203" pitchFamily="34" charset="0"/>
              </a:rPr>
              <a:t>Contract Management Types &amp; Locations Breakdown</a:t>
            </a:r>
            <a:endParaRPr lang="en-US" sz="1600" b="1" dirty="0">
              <a:solidFill>
                <a:schemeClr val="bg1"/>
              </a:solidFill>
              <a:latin typeface="Gill Sans MT" panose="020B0502020104020203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9E564E9-FD6B-7B11-D538-B017AB339376}"/>
              </a:ext>
            </a:extLst>
          </p:cNvPr>
          <p:cNvGraphicFramePr>
            <a:graphicFrameLocks noGrp="1"/>
          </p:cNvGraphicFramePr>
          <p:nvPr/>
        </p:nvGraphicFramePr>
        <p:xfrm>
          <a:off x="294190" y="780585"/>
          <a:ext cx="11437679" cy="5725412"/>
        </p:xfrm>
        <a:graphic>
          <a:graphicData uri="http://schemas.openxmlformats.org/drawingml/2006/table">
            <a:tbl>
              <a:tblPr>
                <a:tableStyleId>{E269D01E-BC32-4049-B463-5C60D7B0CCD2}</a:tableStyleId>
              </a:tblPr>
              <a:tblGrid>
                <a:gridCol w="3540676">
                  <a:extLst>
                    <a:ext uri="{9D8B030D-6E8A-4147-A177-3AD203B41FA5}">
                      <a16:colId xmlns:a16="http://schemas.microsoft.com/office/drawing/2014/main" val="1994745681"/>
                    </a:ext>
                  </a:extLst>
                </a:gridCol>
                <a:gridCol w="2125643">
                  <a:extLst>
                    <a:ext uri="{9D8B030D-6E8A-4147-A177-3AD203B41FA5}">
                      <a16:colId xmlns:a16="http://schemas.microsoft.com/office/drawing/2014/main" val="3696270979"/>
                    </a:ext>
                  </a:extLst>
                </a:gridCol>
                <a:gridCol w="667352">
                  <a:extLst>
                    <a:ext uri="{9D8B030D-6E8A-4147-A177-3AD203B41FA5}">
                      <a16:colId xmlns:a16="http://schemas.microsoft.com/office/drawing/2014/main" val="1574958990"/>
                    </a:ext>
                  </a:extLst>
                </a:gridCol>
                <a:gridCol w="840370">
                  <a:extLst>
                    <a:ext uri="{9D8B030D-6E8A-4147-A177-3AD203B41FA5}">
                      <a16:colId xmlns:a16="http://schemas.microsoft.com/office/drawing/2014/main" val="297324338"/>
                    </a:ext>
                  </a:extLst>
                </a:gridCol>
                <a:gridCol w="1334706">
                  <a:extLst>
                    <a:ext uri="{9D8B030D-6E8A-4147-A177-3AD203B41FA5}">
                      <a16:colId xmlns:a16="http://schemas.microsoft.com/office/drawing/2014/main" val="2653687587"/>
                    </a:ext>
                  </a:extLst>
                </a:gridCol>
                <a:gridCol w="1464466">
                  <a:extLst>
                    <a:ext uri="{9D8B030D-6E8A-4147-A177-3AD203B41FA5}">
                      <a16:colId xmlns:a16="http://schemas.microsoft.com/office/drawing/2014/main" val="3772816787"/>
                    </a:ext>
                  </a:extLst>
                </a:gridCol>
                <a:gridCol w="1464466">
                  <a:extLst>
                    <a:ext uri="{9D8B030D-6E8A-4147-A177-3AD203B41FA5}">
                      <a16:colId xmlns:a16="http://schemas.microsoft.com/office/drawing/2014/main" val="689057310"/>
                    </a:ext>
                  </a:extLst>
                </a:gridCol>
              </a:tblGrid>
              <a:tr h="174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Count of CONTRACT STATUS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Column Labels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5702503"/>
                  </a:ext>
                </a:extLst>
              </a:tr>
              <a:tr h="174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Row Labels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Housing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Land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Office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Site Office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Warehouse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Grand Total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66327764"/>
                  </a:ext>
                </a:extLst>
              </a:tr>
              <a:tr h="174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Abha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52302488"/>
                  </a:ext>
                </a:extLst>
              </a:tr>
              <a:tr h="174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Ain Dar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5766313"/>
                  </a:ext>
                </a:extLst>
              </a:tr>
              <a:tr h="174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Al Ahsa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076462"/>
                  </a:ext>
                </a:extLst>
              </a:tr>
              <a:tr h="174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Al Beda'a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57729009"/>
                  </a:ext>
                </a:extLst>
              </a:tr>
              <a:tr h="174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Bisha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39770987"/>
                  </a:ext>
                </a:extLst>
              </a:tr>
              <a:tr h="174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Cairo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1708606"/>
                  </a:ext>
                </a:extLst>
              </a:tr>
              <a:tr h="17421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Dammam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4195669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Dammam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9475227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Deba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8696018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Dhahran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49792194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Duba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33030087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Farasan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04843526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Hafer Albaten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52146542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Haqel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07847838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 err="1">
                          <a:effectLst/>
                        </a:rPr>
                        <a:t>Jazan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44277010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Jeddah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65746839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Jubail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59120534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Khamis Mushait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4348830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Khobar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1450062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Madinah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78419282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Makkah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7502933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Qaisumah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29926167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Qatif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79866315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Rabigh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89310365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Ras Tanura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87673361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Riyadh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63016998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Shaqra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32716156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Tabuk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4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51070871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Thuwal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65956071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Unaizah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0885662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Yanbu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3690217"/>
                  </a:ext>
                </a:extLst>
              </a:tr>
              <a:tr h="1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Grand Total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43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5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12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2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>
                          <a:effectLst/>
                        </a:rPr>
                        <a:t>17</a:t>
                      </a:r>
                      <a:endParaRPr lang="en-US" sz="8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effectLst/>
                        </a:rPr>
                        <a:t>79</a:t>
                      </a:r>
                      <a:endParaRPr lang="en-US" sz="800" b="1" i="0" u="none" strike="noStrike" dirty="0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9563027"/>
                  </a:ext>
                </a:extLst>
              </a:tr>
            </a:tbl>
          </a:graphicData>
        </a:graphic>
      </p:graphicFrame>
      <p:pic>
        <p:nvPicPr>
          <p:cNvPr id="5" name="Graphic 4">
            <a:extLst>
              <a:ext uri="{FF2B5EF4-FFF2-40B4-BE49-F238E27FC236}">
                <a16:creationId xmlns:a16="http://schemas.microsoft.com/office/drawing/2014/main" id="{B360B5C4-03D1-5FBA-D9C8-D56B9AF69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3876" y="135848"/>
            <a:ext cx="2983090" cy="5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909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37747-2215-C2BF-29C5-BAEE81472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22766E-DF03-9BFD-97A2-DEE344913CD5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FE77DC-2B31-D8A0-5580-544DFCAF5E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2157" y="448803"/>
            <a:ext cx="2983090" cy="58546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4A2DC14-367F-86F2-8C20-A392CD433E90}"/>
              </a:ext>
            </a:extLst>
          </p:cNvPr>
          <p:cNvSpPr/>
          <p:nvPr/>
        </p:nvSpPr>
        <p:spPr>
          <a:xfrm>
            <a:off x="1215014" y="2930471"/>
            <a:ext cx="9502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</a:rPr>
              <a:t>Accommodation &amp; Maintenance Information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26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66FBAE-3BF8-0BE5-663A-47565A27C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D0CC7D-B387-1B77-1C0A-3C73C0DBEC7A}"/>
              </a:ext>
            </a:extLst>
          </p:cNvPr>
          <p:cNvSpPr/>
          <p:nvPr/>
        </p:nvSpPr>
        <p:spPr>
          <a:xfrm>
            <a:off x="3048" y="-44554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0C79176-05E4-6A2F-AFEC-EF05096CC8F0}"/>
              </a:ext>
            </a:extLst>
          </p:cNvPr>
          <p:cNvSpPr/>
          <p:nvPr/>
        </p:nvSpPr>
        <p:spPr>
          <a:xfrm>
            <a:off x="3702182" y="229766"/>
            <a:ext cx="9502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Arrival employees in all kingdoms| JAN 2026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3E4AA8-3F77-8A7C-9414-EEF7EC0F0C1D}"/>
              </a:ext>
            </a:extLst>
          </p:cNvPr>
          <p:cNvSpPr/>
          <p:nvPr/>
        </p:nvSpPr>
        <p:spPr>
          <a:xfrm>
            <a:off x="297703" y="1720840"/>
            <a:ext cx="11593545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During the month of </a:t>
            </a:r>
            <a:r>
              <a:rPr lang="en-US" b="1" dirty="0" err="1">
                <a:solidFill>
                  <a:schemeClr val="bg1"/>
                </a:solidFill>
              </a:rPr>
              <a:t>JANember</a:t>
            </a:r>
            <a:r>
              <a:rPr lang="en-US" b="1" dirty="0">
                <a:solidFill>
                  <a:schemeClr val="bg1"/>
                </a:solidFill>
              </a:rPr>
              <a:t>, we have received (87 new employees) around the kingdom: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New arrival details:</a:t>
            </a:r>
          </a:p>
          <a:p>
            <a:r>
              <a:rPr lang="en-US" sz="1600" b="1" dirty="0">
                <a:solidFill>
                  <a:schemeClr val="bg1"/>
                </a:solidFill>
              </a:rPr>
              <a:t>Jeddah: 62 / Dammam: 17 / Riyadh: 2 / Tabuk: 1 / </a:t>
            </a:r>
            <a:r>
              <a:rPr lang="en-US" sz="1600" b="1" dirty="0" err="1">
                <a:solidFill>
                  <a:schemeClr val="bg1"/>
                </a:solidFill>
              </a:rPr>
              <a:t>Farasan</a:t>
            </a:r>
            <a:r>
              <a:rPr lang="en-US" sz="1600" b="1" dirty="0">
                <a:solidFill>
                  <a:schemeClr val="bg1"/>
                </a:solidFill>
              </a:rPr>
              <a:t>: 1 / Bisha: 1 / Abha: 3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21210D-37AE-D733-640A-677B8C641B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55" y="-164873"/>
            <a:ext cx="3290892" cy="17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534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BDCB3-2307-F37F-5E95-7F057906A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4E8887-2079-EBB6-68D7-158E31EDF932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C180E-7D2A-8719-7196-84459FD941DD}"/>
              </a:ext>
            </a:extLst>
          </p:cNvPr>
          <p:cNvSpPr/>
          <p:nvPr/>
        </p:nvSpPr>
        <p:spPr>
          <a:xfrm>
            <a:off x="2787782" y="314050"/>
            <a:ext cx="95028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Maintenance Requests for accommodations &amp; offices| JAN 2026</a:t>
            </a:r>
          </a:p>
          <a:p>
            <a:endParaRPr lang="en-US" sz="2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76B9DE5-ED4A-4143-1B6C-B435178CEFD5}"/>
              </a:ext>
            </a:extLst>
          </p:cNvPr>
          <p:cNvGraphicFramePr>
            <a:graphicFrameLocks noGrp="1"/>
          </p:cNvGraphicFramePr>
          <p:nvPr/>
        </p:nvGraphicFramePr>
        <p:xfrm>
          <a:off x="752112" y="1198553"/>
          <a:ext cx="10533955" cy="5345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856">
                  <a:extLst>
                    <a:ext uri="{9D8B030D-6E8A-4147-A177-3AD203B41FA5}">
                      <a16:colId xmlns:a16="http://schemas.microsoft.com/office/drawing/2014/main" val="1430172098"/>
                    </a:ext>
                  </a:extLst>
                </a:gridCol>
                <a:gridCol w="2312496">
                  <a:extLst>
                    <a:ext uri="{9D8B030D-6E8A-4147-A177-3AD203B41FA5}">
                      <a16:colId xmlns:a16="http://schemas.microsoft.com/office/drawing/2014/main" val="2481178048"/>
                    </a:ext>
                  </a:extLst>
                </a:gridCol>
                <a:gridCol w="645347">
                  <a:extLst>
                    <a:ext uri="{9D8B030D-6E8A-4147-A177-3AD203B41FA5}">
                      <a16:colId xmlns:a16="http://schemas.microsoft.com/office/drawing/2014/main" val="2782136653"/>
                    </a:ext>
                  </a:extLst>
                </a:gridCol>
                <a:gridCol w="867185">
                  <a:extLst>
                    <a:ext uri="{9D8B030D-6E8A-4147-A177-3AD203B41FA5}">
                      <a16:colId xmlns:a16="http://schemas.microsoft.com/office/drawing/2014/main" val="4199645948"/>
                    </a:ext>
                  </a:extLst>
                </a:gridCol>
                <a:gridCol w="867185">
                  <a:extLst>
                    <a:ext uri="{9D8B030D-6E8A-4147-A177-3AD203B41FA5}">
                      <a16:colId xmlns:a16="http://schemas.microsoft.com/office/drawing/2014/main" val="2597684808"/>
                    </a:ext>
                  </a:extLst>
                </a:gridCol>
                <a:gridCol w="806684">
                  <a:extLst>
                    <a:ext uri="{9D8B030D-6E8A-4147-A177-3AD203B41FA5}">
                      <a16:colId xmlns:a16="http://schemas.microsoft.com/office/drawing/2014/main" val="373946390"/>
                    </a:ext>
                  </a:extLst>
                </a:gridCol>
                <a:gridCol w="1593202">
                  <a:extLst>
                    <a:ext uri="{9D8B030D-6E8A-4147-A177-3AD203B41FA5}">
                      <a16:colId xmlns:a16="http://schemas.microsoft.com/office/drawing/2014/main" val="901057716"/>
                    </a:ext>
                  </a:extLst>
                </a:gridCol>
              </a:tblGrid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Count of AMOUNT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Column Labels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061436586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Row Labels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Central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East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North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South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West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Grand Total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4028620570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Abha Hub Tower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81233870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Abqaiq Albasateen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707308132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Aindar Alnuzha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062300937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Albeda Muath Bin Asad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610212913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Alhasa Alhufayrah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556802282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Alkhobar Thuqba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425629026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Alkhobar Thuqbah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211809083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Bisha Aljunaynah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034615662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Dammam Madinat Alumal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3075977026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Farasan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622405925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Hafr Albatin Aljamiah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04802397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Hafr Albatin Alsinayyah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895122064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Jeddah Alfrusiyah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3166213438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Jeddah Avant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940814202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Jeddah Nuzha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277280987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Jeddah Rehaily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835131639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Khamis Mushait Tendaha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232063465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Madinah Muzainab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951708494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Madinah Warqan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381176011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Makkah Nawriya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965919374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Makkah Waly Alahad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180145961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Qatif Alsinayyah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50265348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Qatif Alsinnayah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652377952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Rabigh  Alfransiyah Sharqi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146893912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Rabigh Alnaeem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939119147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Randa Tower Office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772163507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Randa Tower office 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302869340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Rastanura Alfaiha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3337074619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Riyadh Almonsiyah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147785755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Riyadh Murjan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881913031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Safwa AlMuruj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862766345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Tabuk Alraya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3155235988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Yanbu Alttakhi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1822992529"/>
                  </a:ext>
                </a:extLst>
              </a:tr>
              <a:tr h="1484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Grand Total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16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25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15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>
                          <a:effectLst/>
                        </a:rPr>
                        <a:t>45</a:t>
                      </a:r>
                      <a:endParaRPr lang="en-US" sz="600" b="1" i="0" u="none" strike="noStrike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600" u="none" strike="noStrike" dirty="0">
                          <a:effectLst/>
                        </a:rPr>
                        <a:t>104</a:t>
                      </a:r>
                      <a:endParaRPr lang="en-US" sz="600" b="1" i="0" u="none" strike="noStrike" dirty="0">
                        <a:solidFill>
                          <a:srgbClr val="FFFFFF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6044" marR="6044" marT="6044" marB="0" anchor="ctr"/>
                </a:tc>
                <a:extLst>
                  <a:ext uri="{0D108BD9-81ED-4DB2-BD59-A6C34878D82A}">
                    <a16:rowId xmlns:a16="http://schemas.microsoft.com/office/drawing/2014/main" val="25043076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57646DA3-F867-2E5D-52A5-F7C88DF46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05" y="-297491"/>
            <a:ext cx="3290892" cy="17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9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381250" cy="238125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068" y="434578"/>
            <a:ext cx="114300" cy="152400"/>
          </a:xfrm>
          <a:prstGeom prst="rect">
            <a:avLst/>
          </a:prstGeom>
        </p:spPr>
      </p:pic>
      <p:pic>
        <p:nvPicPr>
          <p:cNvPr id="23" name="Image 21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24" name="Image 22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8293" y="6267450"/>
            <a:ext cx="9525" cy="2286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6EEC52-AC6A-D617-002F-254E7D81F01C}"/>
              </a:ext>
            </a:extLst>
          </p:cNvPr>
          <p:cNvSpPr txBox="1">
            <a:spLocks/>
          </p:cNvSpPr>
          <p:nvPr/>
        </p:nvSpPr>
        <p:spPr>
          <a:xfrm>
            <a:off x="255814" y="312375"/>
            <a:ext cx="8842004" cy="67051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/>
              <a:t>2. Major</a:t>
            </a:r>
            <a:r>
              <a:rPr lang="en-US" sz="3200">
                <a:solidFill>
                  <a:srgbClr val="FF0000"/>
                </a:solidFill>
              </a:rPr>
              <a:t> </a:t>
            </a:r>
            <a:r>
              <a:rPr lang="en-US" sz="3200"/>
              <a:t>shipment ETA in the month and expected customs fees</a:t>
            </a:r>
            <a:endParaRPr lang="en-US" sz="3200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54CBB7C-DCB0-5D75-EE4F-08F0EBC265F7}"/>
              </a:ext>
            </a:extLst>
          </p:cNvPr>
          <p:cNvSpPr txBox="1">
            <a:spLocks/>
          </p:cNvSpPr>
          <p:nvPr/>
        </p:nvSpPr>
        <p:spPr>
          <a:xfrm>
            <a:off x="800098" y="1809157"/>
            <a:ext cx="7949510" cy="365150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Major Activities</a:t>
            </a:r>
            <a:endParaRPr lang="en-US" sz="24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Shipments and Delivery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dirty="0"/>
              <a:t> Cleared Shipment Comparison</a:t>
            </a:r>
          </a:p>
          <a:p>
            <a:pPr marL="320040" lvl="1" indent="0">
              <a:buFont typeface="Arial" panose="020B0604020202020204" pitchFamily="34" charset="0"/>
              <a:buNone/>
            </a:pPr>
            <a:endParaRPr lang="en-US" dirty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49" name="Graphic 48" descr="Truck">
            <a:extLst>
              <a:ext uri="{FF2B5EF4-FFF2-40B4-BE49-F238E27FC236}">
                <a16:creationId xmlns:a16="http://schemas.microsoft.com/office/drawing/2014/main" id="{79458D23-E1C5-14E6-34DB-B3BBBF56E7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22341" y="2167942"/>
            <a:ext cx="2933934" cy="293393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64B6238-D8C0-7658-3B92-DD6668991FF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0590" y="5652292"/>
            <a:ext cx="2676910" cy="145891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762F1E-7961-B793-FFDB-4C0E57E49C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84284D-2CE8-26B7-AB05-A43C95A308E3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C525F9-4A65-3C81-4A1D-BE63E69CE030}"/>
              </a:ext>
            </a:extLst>
          </p:cNvPr>
          <p:cNvSpPr/>
          <p:nvPr/>
        </p:nvSpPr>
        <p:spPr>
          <a:xfrm>
            <a:off x="1215014" y="2930471"/>
            <a:ext cx="9502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</a:rPr>
              <a:t>Support Services Function Information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0D979C-F136-37F6-7054-0E8D165F6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55" y="-164873"/>
            <a:ext cx="3290892" cy="17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063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3B01E-E359-D530-46E6-20C6125477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7EA34D-974A-B16E-A0EF-FBF802437B4E}"/>
              </a:ext>
            </a:extLst>
          </p:cNvPr>
          <p:cNvSpPr/>
          <p:nvPr/>
        </p:nvSpPr>
        <p:spPr>
          <a:xfrm>
            <a:off x="-11721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65112C-7F75-77EB-96AD-C5C753D82351}"/>
              </a:ext>
            </a:extLst>
          </p:cNvPr>
          <p:cNvSpPr/>
          <p:nvPr/>
        </p:nvSpPr>
        <p:spPr>
          <a:xfrm>
            <a:off x="3731929" y="77623"/>
            <a:ext cx="95028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Support Services Sector for NIT and NP | JAN 2026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FE2982-AD23-3801-50D8-75653467957F}"/>
              </a:ext>
            </a:extLst>
          </p:cNvPr>
          <p:cNvSpPr/>
          <p:nvPr/>
        </p:nvSpPr>
        <p:spPr>
          <a:xfrm>
            <a:off x="-1421585" y="982861"/>
            <a:ext cx="95028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NIT (Electricity)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BCC48C-403E-BA7F-2D44-BE72B6E3EA71}"/>
              </a:ext>
            </a:extLst>
          </p:cNvPr>
          <p:cNvSpPr/>
          <p:nvPr/>
        </p:nvSpPr>
        <p:spPr>
          <a:xfrm>
            <a:off x="5020604" y="888745"/>
            <a:ext cx="95028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NP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600" b="1" dirty="0">
                <a:solidFill>
                  <a:schemeClr val="bg1"/>
                </a:solidFill>
              </a:rPr>
              <a:t>(Electricity)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158026-CBDA-295B-1F4F-EBA1B0E09D3C}"/>
              </a:ext>
            </a:extLst>
          </p:cNvPr>
          <p:cNvSpPr/>
          <p:nvPr/>
        </p:nvSpPr>
        <p:spPr>
          <a:xfrm>
            <a:off x="-3988918" y="5030101"/>
            <a:ext cx="950289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</a:rPr>
              <a:t>NIT (Water)</a:t>
            </a:r>
            <a:endParaRPr lang="en-US" sz="2000" b="1" dirty="0">
              <a:solidFill>
                <a:schemeClr val="bg1"/>
              </a:solidFill>
            </a:endParaRP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FADE3C5E-DA79-B9D5-5A43-8AB336615561}"/>
              </a:ext>
            </a:extLst>
          </p:cNvPr>
          <p:cNvGraphicFramePr/>
          <p:nvPr/>
        </p:nvGraphicFramePr>
        <p:xfrm>
          <a:off x="315543" y="1256791"/>
          <a:ext cx="5666955" cy="2837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B0E69D65-5645-0791-3DED-1362EAE24DD7}"/>
              </a:ext>
            </a:extLst>
          </p:cNvPr>
          <p:cNvGraphicFramePr/>
          <p:nvPr/>
        </p:nvGraphicFramePr>
        <p:xfrm>
          <a:off x="6307416" y="1256791"/>
          <a:ext cx="5624361" cy="2947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AC258D59-BB63-0D93-BA86-11927A18820C}"/>
              </a:ext>
            </a:extLst>
          </p:cNvPr>
          <p:cNvGraphicFramePr/>
          <p:nvPr/>
        </p:nvGraphicFramePr>
        <p:xfrm>
          <a:off x="1062966" y="4267099"/>
          <a:ext cx="10868811" cy="2475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B8B8BFF1-0E75-07F4-AB52-2D3F2ED605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85" y="-342092"/>
            <a:ext cx="3290892" cy="17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63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115660-B784-C0BF-5288-4B33C2437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7A77F2-CA61-32A8-1599-8E924CC47698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4EA237-629C-B990-8C43-8891C4BBA22E}"/>
              </a:ext>
            </a:extLst>
          </p:cNvPr>
          <p:cNvSpPr txBox="1"/>
          <p:nvPr/>
        </p:nvSpPr>
        <p:spPr>
          <a:xfrm>
            <a:off x="8026146" y="337833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Hotel Bookings - JAN 25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5C1B01-1D28-3806-7862-2C33E3351923}"/>
              </a:ext>
            </a:extLst>
          </p:cNvPr>
          <p:cNvSpPr/>
          <p:nvPr/>
        </p:nvSpPr>
        <p:spPr>
          <a:xfrm>
            <a:off x="290806" y="2357086"/>
            <a:ext cx="1099279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The total bookings of hotels for business trips requests during the month of January have reached </a:t>
            </a:r>
            <a:r>
              <a:rPr lang="en-US" b="1" u="sng" dirty="0">
                <a:solidFill>
                  <a:schemeClr val="bg1"/>
                </a:solidFill>
              </a:rPr>
              <a:t>52 total bookings</a:t>
            </a:r>
            <a:r>
              <a:rPr lang="en-US" b="1" dirty="0">
                <a:solidFill>
                  <a:schemeClr val="bg1"/>
                </a:solidFill>
              </a:rPr>
              <a:t>, and the following are their distribution: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Dammam: </a:t>
            </a:r>
            <a:r>
              <a:rPr lang="en-US" b="1" u="sng" dirty="0">
                <a:solidFill>
                  <a:schemeClr val="bg1"/>
                </a:solidFill>
              </a:rPr>
              <a:t>21</a:t>
            </a:r>
          </a:p>
          <a:p>
            <a:r>
              <a:rPr lang="en-US" b="1" dirty="0">
                <a:solidFill>
                  <a:schemeClr val="bg1"/>
                </a:solidFill>
              </a:rPr>
              <a:t>Riyadh: </a:t>
            </a:r>
            <a:r>
              <a:rPr lang="en-US" b="1" u="sng" dirty="0">
                <a:solidFill>
                  <a:schemeClr val="bg1"/>
                </a:solidFill>
              </a:rPr>
              <a:t>14</a:t>
            </a:r>
          </a:p>
          <a:p>
            <a:r>
              <a:rPr lang="en-US" b="1" dirty="0">
                <a:solidFill>
                  <a:schemeClr val="bg1"/>
                </a:solidFill>
              </a:rPr>
              <a:t>Jeddah: </a:t>
            </a:r>
            <a:r>
              <a:rPr lang="en-US" b="1" u="sng" dirty="0">
                <a:solidFill>
                  <a:schemeClr val="bg1"/>
                </a:solidFill>
              </a:rPr>
              <a:t>15</a:t>
            </a:r>
          </a:p>
          <a:p>
            <a:r>
              <a:rPr lang="en-US" b="1" dirty="0">
                <a:solidFill>
                  <a:schemeClr val="bg1"/>
                </a:solidFill>
              </a:rPr>
              <a:t>Tabuk: </a:t>
            </a:r>
            <a:r>
              <a:rPr lang="en-US" b="1" u="sng" dirty="0">
                <a:solidFill>
                  <a:schemeClr val="bg1"/>
                </a:solidFill>
              </a:rPr>
              <a:t>2</a:t>
            </a: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In addition, FAT bookings for four SEC engineers in “Riyadh” with dinner to attend the FAT invitation as per PTS requirements.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9BC7DE-50A0-6FDA-C095-8ECEA8DC5463}"/>
              </a:ext>
            </a:extLst>
          </p:cNvPr>
          <p:cNvSpPr/>
          <p:nvPr/>
        </p:nvSpPr>
        <p:spPr>
          <a:xfrm>
            <a:off x="290806" y="1388307"/>
            <a:ext cx="2783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chemeClr val="bg1"/>
                </a:solidFill>
              </a:rPr>
              <a:t>Hotel bookings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AE6507-5F51-54F3-92AE-B007268B0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55" y="-164873"/>
            <a:ext cx="3290892" cy="17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71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A5726-A151-8BC7-7C84-04685008C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126EB77-0C75-5AEC-CE6B-4D2175FE3AB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0E5E06-D453-ACC8-DC11-0327741B67CE}"/>
              </a:ext>
            </a:extLst>
          </p:cNvPr>
          <p:cNvSpPr/>
          <p:nvPr/>
        </p:nvSpPr>
        <p:spPr>
          <a:xfrm>
            <a:off x="1215014" y="2930471"/>
            <a:ext cx="95028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>
                <a:solidFill>
                  <a:schemeClr val="bg1"/>
                </a:solidFill>
              </a:rPr>
              <a:t>Fleet Management Information</a:t>
            </a:r>
          </a:p>
          <a:p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C098D1-6156-4CAB-5623-2B956F56DA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55" y="-164873"/>
            <a:ext cx="3290892" cy="17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486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45BB5-4D01-583E-D71A-A6F5CD5EA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65B531A-4EC5-23C5-F131-2365A2218078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DB1EE6-FAB0-02BA-703C-06CD1398D85D}"/>
              </a:ext>
            </a:extLst>
          </p:cNvPr>
          <p:cNvSpPr txBox="1"/>
          <p:nvPr/>
        </p:nvSpPr>
        <p:spPr>
          <a:xfrm>
            <a:off x="7366230" y="337833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bg1"/>
                </a:solidFill>
              </a:rPr>
              <a:t>Rental &amp; Lease Vehicles - JAN 25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826EC29-8600-ADE2-47F7-B4FA8BEACF50}"/>
              </a:ext>
            </a:extLst>
          </p:cNvPr>
          <p:cNvSpPr txBox="1">
            <a:spLocks/>
          </p:cNvSpPr>
          <p:nvPr/>
        </p:nvSpPr>
        <p:spPr>
          <a:xfrm>
            <a:off x="4809744" y="1633523"/>
            <a:ext cx="7118927" cy="2225245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The total leased vehicles are 39.</a:t>
            </a:r>
          </a:p>
          <a:p>
            <a:pPr lvl="1"/>
            <a:r>
              <a:rPr lang="en-US" sz="1200" b="1" dirty="0">
                <a:solidFill>
                  <a:schemeClr val="bg1"/>
                </a:solidFill>
              </a:rPr>
              <a:t>39 cars are active.</a:t>
            </a:r>
          </a:p>
          <a:p>
            <a:pPr lvl="1"/>
            <a:r>
              <a:rPr lang="en-US" sz="1200" b="1" dirty="0">
                <a:solidFill>
                  <a:schemeClr val="bg1"/>
                </a:solidFill>
              </a:rPr>
              <a:t>2 VRFs have expired.</a:t>
            </a:r>
          </a:p>
          <a:p>
            <a:pPr lvl="1"/>
            <a:r>
              <a:rPr lang="en-US" sz="1200" b="1" dirty="0">
                <a:solidFill>
                  <a:schemeClr val="bg1"/>
                </a:solidFill>
              </a:rPr>
              <a:t>4 cars without drivers.</a:t>
            </a:r>
          </a:p>
          <a:p>
            <a:pPr lvl="1"/>
            <a:r>
              <a:rPr lang="en-US" sz="1200" b="1" dirty="0">
                <a:solidFill>
                  <a:schemeClr val="bg1"/>
                </a:solidFill>
              </a:rPr>
              <a:t>33 VRF cases are active</a:t>
            </a:r>
            <a:r>
              <a:rPr lang="en-US" sz="1100" b="1" dirty="0">
                <a:solidFill>
                  <a:schemeClr val="bg1"/>
                </a:solidFill>
              </a:rPr>
              <a:t>.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There are 19 vehicles with contracts nearing expiration, and their return date is set for the first quarter of 2026.</a:t>
            </a:r>
          </a:p>
          <a:p>
            <a:r>
              <a:rPr lang="en-US" sz="1400" b="1" dirty="0">
                <a:solidFill>
                  <a:schemeClr val="bg1"/>
                </a:solidFill>
              </a:rPr>
              <a:t>There is a pending invoice for the month of January 2026 invoice amounting to </a:t>
            </a:r>
            <a:r>
              <a:rPr lang="en-US" sz="1400" b="1" u="sng" dirty="0">
                <a:solidFill>
                  <a:schemeClr val="bg1"/>
                </a:solidFill>
              </a:rPr>
              <a:t>SAR 80,130.28</a:t>
            </a:r>
          </a:p>
          <a:p>
            <a:endParaRPr lang="en-US" sz="100" dirty="0">
              <a:solidFill>
                <a:schemeClr val="bg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3DF5667-970F-5F87-58FC-505F2BD6C1F5}"/>
              </a:ext>
            </a:extLst>
          </p:cNvPr>
          <p:cNvSpPr txBox="1">
            <a:spLocks/>
          </p:cNvSpPr>
          <p:nvPr/>
        </p:nvSpPr>
        <p:spPr>
          <a:xfrm>
            <a:off x="158668" y="1633523"/>
            <a:ext cx="4651076" cy="2129586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</a:rPr>
              <a:t>Key Company</a:t>
            </a:r>
            <a:br>
              <a:rPr lang="en-US" sz="3600" dirty="0">
                <a:solidFill>
                  <a:schemeClr val="bg1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AB26CBD-B68E-9F94-BFF8-C29CE8105771}"/>
              </a:ext>
            </a:extLst>
          </p:cNvPr>
          <p:cNvSpPr txBox="1">
            <a:spLocks/>
          </p:cNvSpPr>
          <p:nvPr/>
        </p:nvSpPr>
        <p:spPr>
          <a:xfrm>
            <a:off x="448056" y="4041648"/>
            <a:ext cx="4361688" cy="818291"/>
          </a:xfrm>
          <a:prstGeom prst="rect">
            <a:avLst/>
          </a:prstGeom>
          <a:noFill/>
        </p:spPr>
        <p:txBody>
          <a:bodyPr anchor="t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</a:rPr>
              <a:t>Theeb Company</a:t>
            </a:r>
            <a:br>
              <a:rPr lang="en-US" sz="3600" dirty="0">
                <a:solidFill>
                  <a:srgbClr val="FFFFFF"/>
                </a:solidFill>
              </a:rPr>
            </a:b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08AD8C-9B23-0960-715A-30DAAA58F0DF}"/>
              </a:ext>
            </a:extLst>
          </p:cNvPr>
          <p:cNvSpPr txBox="1">
            <a:spLocks/>
          </p:cNvSpPr>
          <p:nvPr/>
        </p:nvSpPr>
        <p:spPr>
          <a:xfrm>
            <a:off x="4809744" y="4010174"/>
            <a:ext cx="6934200" cy="250999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bg1"/>
                </a:solidFill>
              </a:rPr>
              <a:t>The total rented vehicles are 45 and subject for increase.</a:t>
            </a:r>
          </a:p>
          <a:p>
            <a:pPr lvl="1"/>
            <a:r>
              <a:rPr lang="en-US" sz="1200" b="1" dirty="0">
                <a:solidFill>
                  <a:schemeClr val="bg1"/>
                </a:solidFill>
              </a:rPr>
              <a:t>45 cars are active.</a:t>
            </a:r>
          </a:p>
          <a:p>
            <a:pPr lvl="1"/>
            <a:r>
              <a:rPr lang="en-US" sz="1200" b="1" dirty="0">
                <a:solidFill>
                  <a:schemeClr val="bg1"/>
                </a:solidFill>
              </a:rPr>
              <a:t>2 VRFs have expired.</a:t>
            </a:r>
          </a:p>
          <a:p>
            <a:pPr lvl="1"/>
            <a:r>
              <a:rPr lang="en-US" sz="1200" b="1" dirty="0">
                <a:solidFill>
                  <a:schemeClr val="bg1"/>
                </a:solidFill>
              </a:rPr>
              <a:t>43</a:t>
            </a:r>
            <a:r>
              <a:rPr lang="ar-SA" sz="1200" b="1" dirty="0">
                <a:solidFill>
                  <a:schemeClr val="bg1"/>
                </a:solidFill>
              </a:rPr>
              <a:t> </a:t>
            </a:r>
            <a:r>
              <a:rPr lang="en-US" sz="1200" b="1" dirty="0">
                <a:solidFill>
                  <a:schemeClr val="bg1"/>
                </a:solidFill>
              </a:rPr>
              <a:t>VRF cases are active.</a:t>
            </a:r>
          </a:p>
          <a:p>
            <a:pPr marL="457200" lvl="1" indent="0">
              <a:buNone/>
            </a:pPr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There is a pending invoice for the month of December 2025 amounting to 112,542.13 SAR. </a:t>
            </a:r>
          </a:p>
          <a:p>
            <a:endParaRPr lang="en-US" sz="1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91EE53-7837-FA69-37FE-236650988B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55" y="-164873"/>
            <a:ext cx="3290892" cy="17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49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D1A408-FC5B-E290-A5C8-104D1BD429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EF33D3-95E2-CEE7-4815-C9E24D0674D5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092459-2E71-B3AA-1688-AF45D0EFF163}"/>
              </a:ext>
            </a:extLst>
          </p:cNvPr>
          <p:cNvSpPr txBox="1"/>
          <p:nvPr/>
        </p:nvSpPr>
        <p:spPr>
          <a:xfrm>
            <a:off x="7366230" y="337833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Vehicle Maintenance</a:t>
            </a:r>
            <a:r>
              <a:rPr lang="ar-SA" b="1" dirty="0">
                <a:solidFill>
                  <a:schemeClr val="bg1"/>
                </a:solidFill>
              </a:rPr>
              <a:t> </a:t>
            </a:r>
            <a:r>
              <a:rPr lang="en-US" sz="1800" b="1" dirty="0">
                <a:solidFill>
                  <a:schemeClr val="bg1"/>
                </a:solidFill>
              </a:rPr>
              <a:t>- JAN 25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614DBA-BFC3-B5E7-6806-26C677344A13}"/>
              </a:ext>
            </a:extLst>
          </p:cNvPr>
          <p:cNvSpPr txBox="1"/>
          <p:nvPr/>
        </p:nvSpPr>
        <p:spPr>
          <a:xfrm>
            <a:off x="-802655" y="1309879"/>
            <a:ext cx="5848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One Stop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3145F9D-7009-2F06-0512-3D3A1F300005}"/>
              </a:ext>
            </a:extLst>
          </p:cNvPr>
          <p:cNvGraphicFramePr>
            <a:graphicFrameLocks noGrp="1"/>
          </p:cNvGraphicFramePr>
          <p:nvPr/>
        </p:nvGraphicFramePr>
        <p:xfrm>
          <a:off x="4242745" y="1295356"/>
          <a:ext cx="727271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491">
                  <a:extLst>
                    <a:ext uri="{9D8B030D-6E8A-4147-A177-3AD203B41FA5}">
                      <a16:colId xmlns:a16="http://schemas.microsoft.com/office/drawing/2014/main" val="4182681383"/>
                    </a:ext>
                  </a:extLst>
                </a:gridCol>
                <a:gridCol w="3623222">
                  <a:extLst>
                    <a:ext uri="{9D8B030D-6E8A-4147-A177-3AD203B41FA5}">
                      <a16:colId xmlns:a16="http://schemas.microsoft.com/office/drawing/2014/main" val="448395387"/>
                    </a:ext>
                  </a:extLst>
                </a:gridCol>
              </a:tblGrid>
              <a:tr h="2842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Total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795628"/>
                  </a:ext>
                </a:extLst>
              </a:tr>
              <a:tr h="28421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30 Cars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13,552.15 SAR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3756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4361569-6CD4-648B-ACD0-5DB0B108BF2C}"/>
              </a:ext>
            </a:extLst>
          </p:cNvPr>
          <p:cNvSpPr txBox="1"/>
          <p:nvPr/>
        </p:nvSpPr>
        <p:spPr>
          <a:xfrm>
            <a:off x="-802655" y="2316196"/>
            <a:ext cx="5848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Petromin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DAFC932-B2E3-7B4A-994F-82586C44AE85}"/>
              </a:ext>
            </a:extLst>
          </p:cNvPr>
          <p:cNvGraphicFramePr>
            <a:graphicFrameLocks noGrp="1"/>
          </p:cNvGraphicFramePr>
          <p:nvPr/>
        </p:nvGraphicFramePr>
        <p:xfrm>
          <a:off x="4242745" y="2307073"/>
          <a:ext cx="727271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490">
                  <a:extLst>
                    <a:ext uri="{9D8B030D-6E8A-4147-A177-3AD203B41FA5}">
                      <a16:colId xmlns:a16="http://schemas.microsoft.com/office/drawing/2014/main" val="4182681383"/>
                    </a:ext>
                  </a:extLst>
                </a:gridCol>
                <a:gridCol w="3623223">
                  <a:extLst>
                    <a:ext uri="{9D8B030D-6E8A-4147-A177-3AD203B41FA5}">
                      <a16:colId xmlns:a16="http://schemas.microsoft.com/office/drawing/2014/main" val="448395387"/>
                    </a:ext>
                  </a:extLst>
                </a:gridCol>
              </a:tblGrid>
              <a:tr h="2754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Total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795628"/>
                  </a:ext>
                </a:extLst>
              </a:tr>
              <a:tr h="27549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75 Cars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48,975.29 SAR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3756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2BBDF65-DEA2-5B4F-0889-D8F6824C1154}"/>
              </a:ext>
            </a:extLst>
          </p:cNvPr>
          <p:cNvSpPr txBox="1"/>
          <p:nvPr/>
        </p:nvSpPr>
        <p:spPr>
          <a:xfrm>
            <a:off x="-802655" y="3372202"/>
            <a:ext cx="5848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Mismar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758A945-734C-FA44-4879-5AFDAA920E22}"/>
              </a:ext>
            </a:extLst>
          </p:cNvPr>
          <p:cNvGraphicFramePr>
            <a:graphicFrameLocks noGrp="1"/>
          </p:cNvGraphicFramePr>
          <p:nvPr/>
        </p:nvGraphicFramePr>
        <p:xfrm>
          <a:off x="4242745" y="3382860"/>
          <a:ext cx="7272713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491">
                  <a:extLst>
                    <a:ext uri="{9D8B030D-6E8A-4147-A177-3AD203B41FA5}">
                      <a16:colId xmlns:a16="http://schemas.microsoft.com/office/drawing/2014/main" val="4182681383"/>
                    </a:ext>
                  </a:extLst>
                </a:gridCol>
                <a:gridCol w="3623222">
                  <a:extLst>
                    <a:ext uri="{9D8B030D-6E8A-4147-A177-3AD203B41FA5}">
                      <a16:colId xmlns:a16="http://schemas.microsoft.com/office/drawing/2014/main" val="448395387"/>
                    </a:ext>
                  </a:extLst>
                </a:gridCol>
              </a:tblGrid>
              <a:tr h="28206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Total Maintenance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8795628"/>
                  </a:ext>
                </a:extLst>
              </a:tr>
              <a:tr h="282062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46 Cars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26,648.25 SAR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637562"/>
                  </a:ext>
                </a:extLst>
              </a:tr>
            </a:tbl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843E9C9-EBC8-CCA8-A254-2BB9CB49483E}"/>
              </a:ext>
            </a:extLst>
          </p:cNvPr>
          <p:cNvSpPr/>
          <p:nvPr/>
        </p:nvSpPr>
        <p:spPr>
          <a:xfrm>
            <a:off x="2091003" y="4547644"/>
            <a:ext cx="3273175" cy="220285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Total Maint. Price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88,175.69</a:t>
            </a:r>
          </a:p>
          <a:p>
            <a:pPr algn="ctr"/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Total Cars </a:t>
            </a:r>
          </a:p>
          <a:p>
            <a:pPr algn="ctr"/>
            <a:endParaRPr lang="en-US" b="1" dirty="0">
              <a:solidFill>
                <a:schemeClr val="tx2"/>
              </a:solidFill>
            </a:endParaRPr>
          </a:p>
          <a:p>
            <a:pPr algn="ctr"/>
            <a:r>
              <a:rPr lang="en-US" b="1" dirty="0"/>
              <a:t>151 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3B83F2C-F3B5-6D2C-AB87-9EE8F2833B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2131269"/>
              </p:ext>
            </p:extLst>
          </p:nvPr>
        </p:nvGraphicFramePr>
        <p:xfrm>
          <a:off x="6925768" y="4374790"/>
          <a:ext cx="3929466" cy="2202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05340C29-ACFE-C3E5-3F9B-21AE16071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04" y="-350773"/>
            <a:ext cx="3290892" cy="17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138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5E6F8-4E52-9CCE-C29F-3FA126B35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551CBF-8388-ED7B-9696-8A41C36E1B7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A5D9F9-1743-792E-E2F5-539DD754760C}"/>
              </a:ext>
            </a:extLst>
          </p:cNvPr>
          <p:cNvSpPr txBox="1"/>
          <p:nvPr/>
        </p:nvSpPr>
        <p:spPr>
          <a:xfrm>
            <a:off x="7366230" y="337833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Owned vehicles Data</a:t>
            </a:r>
            <a:r>
              <a:rPr lang="en-US" sz="1800" b="1" dirty="0">
                <a:solidFill>
                  <a:schemeClr val="bg1"/>
                </a:solidFill>
              </a:rPr>
              <a:t>- JAN 25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507992A-7FDE-8562-4A21-04504F3C0320}"/>
              </a:ext>
            </a:extLst>
          </p:cNvPr>
          <p:cNvGraphicFramePr>
            <a:graphicFrameLocks noGrp="1"/>
          </p:cNvGraphicFramePr>
          <p:nvPr/>
        </p:nvGraphicFramePr>
        <p:xfrm>
          <a:off x="1614839" y="2152904"/>
          <a:ext cx="8128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8099492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611678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Parked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338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206 Vehicle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43 Vehicle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07449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EEACDF1-8960-5C11-7217-84E65A444630}"/>
              </a:ext>
            </a:extLst>
          </p:cNvPr>
          <p:cNvCxnSpPr/>
          <p:nvPr/>
        </p:nvCxnSpPr>
        <p:spPr>
          <a:xfrm>
            <a:off x="7700171" y="2894584"/>
            <a:ext cx="0" cy="3566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ight Bracket 6">
            <a:extLst>
              <a:ext uri="{FF2B5EF4-FFF2-40B4-BE49-F238E27FC236}">
                <a16:creationId xmlns:a16="http://schemas.microsoft.com/office/drawing/2014/main" id="{3994A127-4B31-D17D-9D87-179BF66A8568}"/>
              </a:ext>
            </a:extLst>
          </p:cNvPr>
          <p:cNvSpPr/>
          <p:nvPr/>
        </p:nvSpPr>
        <p:spPr>
          <a:xfrm rot="16200000">
            <a:off x="7568599" y="2106675"/>
            <a:ext cx="263144" cy="2552192"/>
          </a:xfrm>
          <a:prstGeom prst="rightBracket">
            <a:avLst>
              <a:gd name="adj" fmla="val 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CE969C4-70CF-828A-A2FE-1EE570951B22}"/>
              </a:ext>
            </a:extLst>
          </p:cNvPr>
          <p:cNvGraphicFramePr>
            <a:graphicFrameLocks noGrp="1"/>
          </p:cNvGraphicFramePr>
          <p:nvPr/>
        </p:nvGraphicFramePr>
        <p:xfrm>
          <a:off x="4924459" y="3433064"/>
          <a:ext cx="5533136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6568">
                  <a:extLst>
                    <a:ext uri="{9D8B030D-6E8A-4147-A177-3AD203B41FA5}">
                      <a16:colId xmlns:a16="http://schemas.microsoft.com/office/drawing/2014/main" val="2680994920"/>
                    </a:ext>
                  </a:extLst>
                </a:gridCol>
                <a:gridCol w="2766568">
                  <a:extLst>
                    <a:ext uri="{9D8B030D-6E8A-4147-A177-3AD203B41FA5}">
                      <a16:colId xmlns:a16="http://schemas.microsoft.com/office/drawing/2014/main" val="26116789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Used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33885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31 Vehicle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12 Vehicle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074490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D11EA0B-E832-2AE5-05E6-0573ABD28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55" y="-164873"/>
            <a:ext cx="3290892" cy="17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7145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732865-92AE-9518-C3DD-A3F759E3B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3DCD97-F4C8-A2B7-D527-1752D07D312F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716058-A72F-3C59-8168-B934CFB27E9A}"/>
              </a:ext>
            </a:extLst>
          </p:cNvPr>
          <p:cNvGraphicFramePr>
            <a:graphicFrameLocks noGrp="1"/>
          </p:cNvGraphicFramePr>
          <p:nvPr/>
        </p:nvGraphicFramePr>
        <p:xfrm>
          <a:off x="5056632" y="1397931"/>
          <a:ext cx="6793484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742">
                  <a:extLst>
                    <a:ext uri="{9D8B030D-6E8A-4147-A177-3AD203B41FA5}">
                      <a16:colId xmlns:a16="http://schemas.microsoft.com/office/drawing/2014/main" val="2680994920"/>
                    </a:ext>
                  </a:extLst>
                </a:gridCol>
                <a:gridCol w="3396742">
                  <a:extLst>
                    <a:ext uri="{9D8B030D-6E8A-4147-A177-3AD203B41FA5}">
                      <a16:colId xmlns:a16="http://schemas.microsoft.com/office/drawing/2014/main" val="2611678938"/>
                    </a:ext>
                  </a:extLst>
                </a:gridCol>
              </a:tblGrid>
              <a:tr h="265727">
                <a:tc>
                  <a:txBody>
                    <a:bodyPr/>
                    <a:lstStyle/>
                    <a:p>
                      <a:r>
                        <a:rPr lang="en-US" dirty="0"/>
                        <a:t>Active tags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Total invoice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3388528"/>
                  </a:ext>
                </a:extLst>
              </a:tr>
              <a:tr h="265727">
                <a:tc>
                  <a:txBody>
                    <a:bodyPr/>
                    <a:lstStyle/>
                    <a:p>
                      <a:r>
                        <a:rPr lang="en-US" b="1" dirty="0"/>
                        <a:t>320 Tags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195,136.84 SAR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0744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1FBE3D2-81E0-FE25-6EF1-A82D015EFDAD}"/>
              </a:ext>
            </a:extLst>
          </p:cNvPr>
          <p:cNvSpPr txBox="1"/>
          <p:nvPr/>
        </p:nvSpPr>
        <p:spPr>
          <a:xfrm>
            <a:off x="7366230" y="337833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Fueling “DREES” - </a:t>
            </a:r>
            <a:r>
              <a:rPr lang="en-US" sz="1800" b="1" dirty="0">
                <a:solidFill>
                  <a:schemeClr val="bg1"/>
                </a:solidFill>
              </a:rPr>
              <a:t>JAN 25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324E23-14D8-5A1D-EDB7-666D1E716993}"/>
              </a:ext>
            </a:extLst>
          </p:cNvPr>
          <p:cNvSpPr txBox="1"/>
          <p:nvPr/>
        </p:nvSpPr>
        <p:spPr>
          <a:xfrm>
            <a:off x="1072110" y="1579025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Fuel Consumption</a:t>
            </a:r>
            <a:endParaRPr lang="en-US" dirty="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1F8932-0F80-2325-E69C-DDDC3D4BF902}"/>
              </a:ext>
            </a:extLst>
          </p:cNvPr>
          <p:cNvGraphicFramePr/>
          <p:nvPr/>
        </p:nvGraphicFramePr>
        <p:xfrm>
          <a:off x="1428750" y="2543174"/>
          <a:ext cx="8848725" cy="4314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CCC72AF-4FF2-3A73-5145-D26294822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229" y="-214512"/>
            <a:ext cx="3290892" cy="17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569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FF319-B370-877F-8E34-208F35B4D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85576A-11DD-3DAE-6D1F-61F2D82FD909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D2A4EA-2B19-B1FC-FDF0-DB479A8F9AA5}"/>
              </a:ext>
            </a:extLst>
          </p:cNvPr>
          <p:cNvSpPr txBox="1"/>
          <p:nvPr/>
        </p:nvSpPr>
        <p:spPr>
          <a:xfrm>
            <a:off x="7924014" y="337833"/>
            <a:ext cx="61036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Traffic Violations - </a:t>
            </a:r>
            <a:r>
              <a:rPr lang="en-US" sz="1800" b="1" dirty="0">
                <a:solidFill>
                  <a:schemeClr val="bg1"/>
                </a:solidFill>
              </a:rPr>
              <a:t>JAN 25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B9E7743-3B68-23DA-81E2-C6647353F70A}"/>
              </a:ext>
            </a:extLst>
          </p:cNvPr>
          <p:cNvGraphicFramePr>
            <a:graphicFrameLocks noGrp="1"/>
          </p:cNvGraphicFramePr>
          <p:nvPr/>
        </p:nvGraphicFramePr>
        <p:xfrm>
          <a:off x="1071155" y="1471749"/>
          <a:ext cx="1004969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4062">
                  <a:extLst>
                    <a:ext uri="{9D8B030D-6E8A-4147-A177-3AD203B41FA5}">
                      <a16:colId xmlns:a16="http://schemas.microsoft.com/office/drawing/2014/main" val="2680994920"/>
                    </a:ext>
                  </a:extLst>
                </a:gridCol>
                <a:gridCol w="1856407">
                  <a:extLst>
                    <a:ext uri="{9D8B030D-6E8A-4147-A177-3AD203B41FA5}">
                      <a16:colId xmlns:a16="http://schemas.microsoft.com/office/drawing/2014/main" val="2611678938"/>
                    </a:ext>
                  </a:extLst>
                </a:gridCol>
                <a:gridCol w="1856407">
                  <a:extLst>
                    <a:ext uri="{9D8B030D-6E8A-4147-A177-3AD203B41FA5}">
                      <a16:colId xmlns:a16="http://schemas.microsoft.com/office/drawing/2014/main" val="3517958190"/>
                    </a:ext>
                  </a:extLst>
                </a:gridCol>
                <a:gridCol w="1856407">
                  <a:extLst>
                    <a:ext uri="{9D8B030D-6E8A-4147-A177-3AD203B41FA5}">
                      <a16:colId xmlns:a16="http://schemas.microsoft.com/office/drawing/2014/main" val="427366352"/>
                    </a:ext>
                  </a:extLst>
                </a:gridCol>
                <a:gridCol w="1856407">
                  <a:extLst>
                    <a:ext uri="{9D8B030D-6E8A-4147-A177-3AD203B41FA5}">
                      <a16:colId xmlns:a16="http://schemas.microsoft.com/office/drawing/2014/main" val="543415143"/>
                    </a:ext>
                  </a:extLst>
                </a:gridCol>
              </a:tblGrid>
              <a:tr h="556260">
                <a:tc row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Tamm account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Paid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dirty="0"/>
                        <a:t>Unpaid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3388528"/>
                  </a:ext>
                </a:extLst>
              </a:tr>
              <a:tr h="55626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Quantity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Amount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Quantity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Amount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91100791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7001251193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1725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074490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7001446959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6482458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7010481542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5093570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7018055116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150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78526784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7042491154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6094452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algn="l"/>
                      <a:r>
                        <a:rPr lang="en-US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27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chemeClr val="bg1"/>
                          </a:solidFill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93350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1E5BD1A-A621-6486-5BED-8912DD3C8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92" y="-189603"/>
            <a:ext cx="3290892" cy="179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670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18A4EF-6F74-2130-6348-EEC6EC923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F8430E1-AA0B-2F21-7796-B8A9B329F27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8EDEB3-C1B2-7ADB-B99A-261CDAD01129}"/>
              </a:ext>
            </a:extLst>
          </p:cNvPr>
          <p:cNvSpPr txBox="1"/>
          <p:nvPr/>
        </p:nvSpPr>
        <p:spPr>
          <a:xfrm>
            <a:off x="3269003" y="4727547"/>
            <a:ext cx="64510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44BA13-D39B-C255-871A-3D5041AB8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776" y="0"/>
            <a:ext cx="8674399" cy="472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60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C7BD90-D8A6-092B-A339-5FB5279623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F7F87B1-5885-543A-7619-BD89142E24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A25ECA0B-C4D3-E62F-47D0-E47C8CEEA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12AACBD6-8B21-3153-A7A1-E4D93F343A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381250" cy="2381250"/>
          </a:xfrm>
          <a:prstGeom prst="rect">
            <a:avLst/>
          </a:prstGeom>
        </p:spPr>
      </p:pic>
      <p:pic>
        <p:nvPicPr>
          <p:cNvPr id="7" name="Image 5" descr="preencoded.png">
            <a:extLst>
              <a:ext uri="{FF2B5EF4-FFF2-40B4-BE49-F238E27FC236}">
                <a16:creationId xmlns:a16="http://schemas.microsoft.com/office/drawing/2014/main" id="{F4621677-D097-D62F-3DA9-8A8277FC04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068" y="434578"/>
            <a:ext cx="114300" cy="152400"/>
          </a:xfrm>
          <a:prstGeom prst="rect">
            <a:avLst/>
          </a:prstGeom>
        </p:spPr>
      </p:pic>
      <p:pic>
        <p:nvPicPr>
          <p:cNvPr id="23" name="Image 21" descr="preencoded.png">
            <a:extLst>
              <a:ext uri="{FF2B5EF4-FFF2-40B4-BE49-F238E27FC236}">
                <a16:creationId xmlns:a16="http://schemas.microsoft.com/office/drawing/2014/main" id="{11AC5A2B-794F-59AC-3544-A6EF5B3CD36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131822"/>
            <a:ext cx="12192000" cy="726178"/>
          </a:xfrm>
          <a:prstGeom prst="rect">
            <a:avLst/>
          </a:prstGeom>
        </p:spPr>
      </p:pic>
      <p:pic>
        <p:nvPicPr>
          <p:cNvPr id="24" name="Image 22" descr="preencoded.png">
            <a:extLst>
              <a:ext uri="{FF2B5EF4-FFF2-40B4-BE49-F238E27FC236}">
                <a16:creationId xmlns:a16="http://schemas.microsoft.com/office/drawing/2014/main" id="{8E3104A4-AF58-2AD1-BA65-E5ED87BD12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8293" y="6267450"/>
            <a:ext cx="9525" cy="2286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55CE16B-7883-3BC9-4D48-A840B8C56767}"/>
              </a:ext>
            </a:extLst>
          </p:cNvPr>
          <p:cNvSpPr txBox="1">
            <a:spLocks/>
          </p:cNvSpPr>
          <p:nvPr/>
        </p:nvSpPr>
        <p:spPr>
          <a:xfrm>
            <a:off x="198307" y="179192"/>
            <a:ext cx="9998574" cy="857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Shipment &amp; Delivery – JAN-2026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C33626-CA9C-BB97-7D16-4FF5C475596C}"/>
              </a:ext>
            </a:extLst>
          </p:cNvPr>
          <p:cNvSpPr txBox="1"/>
          <p:nvPr/>
        </p:nvSpPr>
        <p:spPr>
          <a:xfrm>
            <a:off x="198307" y="876904"/>
            <a:ext cx="1502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Shipment Status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DA9CE2-AD52-A6D3-A743-C1940BCD068F}"/>
              </a:ext>
            </a:extLst>
          </p:cNvPr>
          <p:cNvSpPr txBox="1"/>
          <p:nvPr/>
        </p:nvSpPr>
        <p:spPr>
          <a:xfrm>
            <a:off x="99469" y="1834192"/>
            <a:ext cx="18361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Shipments no.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2C8FAA-221F-8358-C2C2-A07330456F00}"/>
              </a:ext>
            </a:extLst>
          </p:cNvPr>
          <p:cNvSpPr txBox="1"/>
          <p:nvPr/>
        </p:nvSpPr>
        <p:spPr>
          <a:xfrm>
            <a:off x="147231" y="2889825"/>
            <a:ext cx="1953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(USD)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9C4095-33EA-79A0-4EB6-7C90AA49CE9E}"/>
              </a:ext>
            </a:extLst>
          </p:cNvPr>
          <p:cNvSpPr txBox="1"/>
          <p:nvPr/>
        </p:nvSpPr>
        <p:spPr>
          <a:xfrm>
            <a:off x="147231" y="3905267"/>
            <a:ext cx="1963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 (SAR)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0208B9E-1D0D-1A5F-2EBA-53A1A9213C07}"/>
              </a:ext>
            </a:extLst>
          </p:cNvPr>
          <p:cNvSpPr/>
          <p:nvPr/>
        </p:nvSpPr>
        <p:spPr>
          <a:xfrm>
            <a:off x="9917222" y="3829897"/>
            <a:ext cx="2101219" cy="862149"/>
          </a:xfrm>
          <a:prstGeom prst="roundRect">
            <a:avLst/>
          </a:prstGeom>
          <a:solidFill>
            <a:schemeClr val="accent6">
              <a:alpha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noProof="0" dirty="0">
                <a:solidFill>
                  <a:srgbClr val="92A185">
                    <a:lumMod val="50000"/>
                  </a:srgbClr>
                </a:solidFill>
                <a:latin typeface="Calibri" panose="020F0502020204030204"/>
              </a:rPr>
              <a:t> (Known Shipments)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2A18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C758DB20-9600-9FAC-1963-D215419731CF}"/>
              </a:ext>
            </a:extLst>
          </p:cNvPr>
          <p:cNvSpPr/>
          <p:nvPr/>
        </p:nvSpPr>
        <p:spPr>
          <a:xfrm>
            <a:off x="9917222" y="1833848"/>
            <a:ext cx="2101219" cy="862149"/>
          </a:xfrm>
          <a:prstGeom prst="roundRect">
            <a:avLst/>
          </a:prstGeom>
          <a:solidFill>
            <a:schemeClr val="accent6">
              <a:alpha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92A18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DD54209E-7CC6-23D4-76A1-0A1D2DC8D501}"/>
              </a:ext>
            </a:extLst>
          </p:cNvPr>
          <p:cNvSpPr/>
          <p:nvPr/>
        </p:nvSpPr>
        <p:spPr>
          <a:xfrm>
            <a:off x="9917222" y="2856944"/>
            <a:ext cx="2101219" cy="862149"/>
          </a:xfrm>
          <a:prstGeom prst="roundRect">
            <a:avLst/>
          </a:prstGeom>
          <a:solidFill>
            <a:schemeClr val="accent6">
              <a:alpha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92A185">
                    <a:lumMod val="50000"/>
                  </a:srgbClr>
                </a:solidFill>
                <a:latin typeface="Calibri" panose="020F0502020204030204"/>
              </a:rPr>
              <a:t> (Known Shipments)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92A18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AFC9E84C-5A6E-7204-054A-DD8A524C5DEE}"/>
              </a:ext>
            </a:extLst>
          </p:cNvPr>
          <p:cNvSpPr/>
          <p:nvPr/>
        </p:nvSpPr>
        <p:spPr>
          <a:xfrm>
            <a:off x="9917223" y="4870473"/>
            <a:ext cx="2101219" cy="862149"/>
          </a:xfrm>
          <a:prstGeom prst="roundRect">
            <a:avLst/>
          </a:prstGeom>
          <a:solidFill>
            <a:schemeClr val="accent6">
              <a:alpha val="4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92A18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TBD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8A243D-EBB5-5DA1-3559-829D8CCCC4C2}"/>
              </a:ext>
            </a:extLst>
          </p:cNvPr>
          <p:cNvSpPr txBox="1"/>
          <p:nvPr/>
        </p:nvSpPr>
        <p:spPr>
          <a:xfrm>
            <a:off x="9965624" y="874567"/>
            <a:ext cx="2193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92A18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Preparation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FD1806-A285-EEE3-6833-8DCD20ABC9A2}"/>
              </a:ext>
            </a:extLst>
          </p:cNvPr>
          <p:cNvSpPr txBox="1"/>
          <p:nvPr/>
        </p:nvSpPr>
        <p:spPr>
          <a:xfrm>
            <a:off x="147231" y="4863290"/>
            <a:ext cx="1963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Customs (SAR)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32C07E4-A47D-073D-6357-4B453806214A}"/>
              </a:ext>
            </a:extLst>
          </p:cNvPr>
          <p:cNvSpPr/>
          <p:nvPr/>
        </p:nvSpPr>
        <p:spPr>
          <a:xfrm>
            <a:off x="7318103" y="3793582"/>
            <a:ext cx="2101219" cy="862149"/>
          </a:xfrm>
          <a:prstGeom prst="roundRect">
            <a:avLst/>
          </a:prstGeom>
          <a:solidFill>
            <a:schemeClr val="accent5">
              <a:alpha val="4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b="1" dirty="0">
                <a:solidFill>
                  <a:schemeClr val="tx1"/>
                </a:solidFill>
              </a:rPr>
              <a:t>32,658,392.87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F66FBD8-4221-E19C-9844-6A1E6DDCF212}"/>
              </a:ext>
            </a:extLst>
          </p:cNvPr>
          <p:cNvSpPr/>
          <p:nvPr/>
        </p:nvSpPr>
        <p:spPr>
          <a:xfrm>
            <a:off x="7311101" y="1833849"/>
            <a:ext cx="2101219" cy="862149"/>
          </a:xfrm>
          <a:prstGeom prst="roundRect">
            <a:avLst/>
          </a:prstGeom>
          <a:solidFill>
            <a:schemeClr val="accent5">
              <a:alpha val="4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36EAC4F-B777-0BBA-D085-7D1CA09F0830}"/>
              </a:ext>
            </a:extLst>
          </p:cNvPr>
          <p:cNvSpPr/>
          <p:nvPr/>
        </p:nvSpPr>
        <p:spPr>
          <a:xfrm>
            <a:off x="7311101" y="2800791"/>
            <a:ext cx="2101219" cy="862149"/>
          </a:xfrm>
          <a:prstGeom prst="roundRect">
            <a:avLst/>
          </a:prstGeom>
          <a:solidFill>
            <a:schemeClr val="accent5">
              <a:alpha val="4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b="1" dirty="0">
                <a:solidFill>
                  <a:schemeClr val="tx1"/>
                </a:solidFill>
              </a:rPr>
              <a:t>8,708,905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65223CB-4B6F-D041-203A-8F31B88B32C9}"/>
              </a:ext>
            </a:extLst>
          </p:cNvPr>
          <p:cNvSpPr/>
          <p:nvPr/>
        </p:nvSpPr>
        <p:spPr>
          <a:xfrm>
            <a:off x="7284717" y="4832325"/>
            <a:ext cx="2101219" cy="862149"/>
          </a:xfrm>
          <a:prstGeom prst="roundRect">
            <a:avLst/>
          </a:prstGeom>
          <a:solidFill>
            <a:schemeClr val="accent5">
              <a:alpha val="40000"/>
            </a:schemeClr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US" b="1" dirty="0">
                <a:solidFill>
                  <a:schemeClr val="tx1"/>
                </a:solidFill>
              </a:rPr>
              <a:t>4,860,488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1" name="TextBox 31">
            <a:extLst>
              <a:ext uri="{FF2B5EF4-FFF2-40B4-BE49-F238E27FC236}">
                <a16:creationId xmlns:a16="http://schemas.microsoft.com/office/drawing/2014/main" id="{2D1ACEEE-B0D8-91A7-CC52-68D4587EAF91}"/>
              </a:ext>
            </a:extLst>
          </p:cNvPr>
          <p:cNvSpPr txBox="1"/>
          <p:nvPr/>
        </p:nvSpPr>
        <p:spPr>
          <a:xfrm>
            <a:off x="7356179" y="861506"/>
            <a:ext cx="22689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DEC18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Waiting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DEC18C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Arrival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BD5A897F-BA77-1A8C-CF45-6E647FDF87EE}"/>
              </a:ext>
            </a:extLst>
          </p:cNvPr>
          <p:cNvSpPr/>
          <p:nvPr/>
        </p:nvSpPr>
        <p:spPr>
          <a:xfrm>
            <a:off x="4672730" y="3793583"/>
            <a:ext cx="2101219" cy="862149"/>
          </a:xfrm>
          <a:prstGeom prst="roundRect">
            <a:avLst/>
          </a:prstGeom>
          <a:solidFill>
            <a:schemeClr val="accent4">
              <a:alpha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0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E03154D9-F2CC-D9EE-F51D-DAD51F4A3B62}"/>
              </a:ext>
            </a:extLst>
          </p:cNvPr>
          <p:cNvSpPr/>
          <p:nvPr/>
        </p:nvSpPr>
        <p:spPr>
          <a:xfrm>
            <a:off x="4672729" y="1851892"/>
            <a:ext cx="2101219" cy="862149"/>
          </a:xfrm>
          <a:prstGeom prst="roundRect">
            <a:avLst/>
          </a:prstGeom>
          <a:solidFill>
            <a:schemeClr val="accent4">
              <a:alpha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0071216-4A08-4402-09F6-95128A9726C6}"/>
              </a:ext>
            </a:extLst>
          </p:cNvPr>
          <p:cNvSpPr/>
          <p:nvPr/>
        </p:nvSpPr>
        <p:spPr>
          <a:xfrm>
            <a:off x="4672730" y="2798814"/>
            <a:ext cx="2101219" cy="862149"/>
          </a:xfrm>
          <a:prstGeom prst="roundRect">
            <a:avLst/>
          </a:prstGeom>
          <a:solidFill>
            <a:schemeClr val="accent4">
              <a:alpha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0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7E4CC0AB-0FB9-285F-7AF7-B67C5F2136D0}"/>
              </a:ext>
            </a:extLst>
          </p:cNvPr>
          <p:cNvSpPr/>
          <p:nvPr/>
        </p:nvSpPr>
        <p:spPr>
          <a:xfrm>
            <a:off x="4652211" y="4786926"/>
            <a:ext cx="2101219" cy="862149"/>
          </a:xfrm>
          <a:prstGeom prst="roundRect">
            <a:avLst/>
          </a:prstGeom>
          <a:solidFill>
            <a:schemeClr val="accent4">
              <a:alpha val="40000"/>
            </a:schemeClr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D72EE8-E225-18AF-E80F-13D48CB13CD9}"/>
              </a:ext>
            </a:extLst>
          </p:cNvPr>
          <p:cNvSpPr txBox="1"/>
          <p:nvPr/>
        </p:nvSpPr>
        <p:spPr>
          <a:xfrm>
            <a:off x="4844365" y="874567"/>
            <a:ext cx="20633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AD808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AD808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Clearance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0B1AE994-6B81-1638-4E09-97D044FC664F}"/>
              </a:ext>
            </a:extLst>
          </p:cNvPr>
          <p:cNvSpPr/>
          <p:nvPr/>
        </p:nvSpPr>
        <p:spPr>
          <a:xfrm>
            <a:off x="2073611" y="3819833"/>
            <a:ext cx="2101219" cy="862149"/>
          </a:xfrm>
          <a:prstGeom prst="roundRect">
            <a:avLst/>
          </a:prstGeom>
          <a:solidFill>
            <a:schemeClr val="accent3">
              <a:alpha val="4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b="1" dirty="0">
                <a:solidFill>
                  <a:schemeClr val="tx1"/>
                </a:solidFill>
              </a:rPr>
              <a:t>338,747.81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5055F48E-E9CB-CF3C-7F56-CC913B569F02}"/>
              </a:ext>
            </a:extLst>
          </p:cNvPr>
          <p:cNvSpPr/>
          <p:nvPr/>
        </p:nvSpPr>
        <p:spPr>
          <a:xfrm>
            <a:off x="2073612" y="1836415"/>
            <a:ext cx="2101219" cy="862149"/>
          </a:xfrm>
          <a:prstGeom prst="roundRect">
            <a:avLst/>
          </a:prstGeom>
          <a:solidFill>
            <a:schemeClr val="accent3">
              <a:alpha val="4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2294597D-E5FA-935A-3FD7-7A1BBA64ED04}"/>
              </a:ext>
            </a:extLst>
          </p:cNvPr>
          <p:cNvSpPr/>
          <p:nvPr/>
        </p:nvSpPr>
        <p:spPr>
          <a:xfrm>
            <a:off x="2073611" y="2801528"/>
            <a:ext cx="2101219" cy="862149"/>
          </a:xfrm>
          <a:prstGeom prst="roundRect">
            <a:avLst/>
          </a:prstGeom>
          <a:solidFill>
            <a:schemeClr val="accent3">
              <a:alpha val="4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90,332.75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957D2797-A0AD-9361-69B5-429C42642BA2}"/>
              </a:ext>
            </a:extLst>
          </p:cNvPr>
          <p:cNvSpPr/>
          <p:nvPr/>
        </p:nvSpPr>
        <p:spPr>
          <a:xfrm>
            <a:off x="2110740" y="4786926"/>
            <a:ext cx="2101219" cy="862149"/>
          </a:xfrm>
          <a:prstGeom prst="roundRect">
            <a:avLst/>
          </a:prstGeom>
          <a:solidFill>
            <a:schemeClr val="accent3">
              <a:alpha val="40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</a:rPr>
              <a:t>25,044.07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AF56DC4-AE93-8DFA-2498-2CFEAE64802A}"/>
              </a:ext>
            </a:extLst>
          </p:cNvPr>
          <p:cNvSpPr txBox="1"/>
          <p:nvPr/>
        </p:nvSpPr>
        <p:spPr>
          <a:xfrm>
            <a:off x="2406592" y="1006845"/>
            <a:ext cx="1435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B2AD8F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Cleared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5A9197D-42CB-D1D2-CD4B-1D06263605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231" y="5725439"/>
            <a:ext cx="2676910" cy="145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17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B72E4B-D152-5881-DD52-2AF5026CA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8D7197C2-BC17-6742-4E62-C12FDD2C98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F1C4F952-B9EB-2D0F-AB1A-FCD8DB0B4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1A65E894-61D3-BEBF-6D4A-7A01477029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381250" cy="2381250"/>
          </a:xfrm>
          <a:prstGeom prst="rect">
            <a:avLst/>
          </a:prstGeom>
        </p:spPr>
      </p:pic>
      <p:pic>
        <p:nvPicPr>
          <p:cNvPr id="7" name="Image 5" descr="preencoded.png">
            <a:extLst>
              <a:ext uri="{FF2B5EF4-FFF2-40B4-BE49-F238E27FC236}">
                <a16:creationId xmlns:a16="http://schemas.microsoft.com/office/drawing/2014/main" id="{87591664-07D1-6E4A-50EC-1AC52CD5CA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068" y="434578"/>
            <a:ext cx="114300" cy="152400"/>
          </a:xfrm>
          <a:prstGeom prst="rect">
            <a:avLst/>
          </a:prstGeom>
        </p:spPr>
      </p:pic>
      <p:pic>
        <p:nvPicPr>
          <p:cNvPr id="23" name="Image 21" descr="preencoded.png">
            <a:extLst>
              <a:ext uri="{FF2B5EF4-FFF2-40B4-BE49-F238E27FC236}">
                <a16:creationId xmlns:a16="http://schemas.microsoft.com/office/drawing/2014/main" id="{46CF2E29-8B01-C33F-8520-83BA860534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24" name="Image 22" descr="preencoded.png">
            <a:extLst>
              <a:ext uri="{FF2B5EF4-FFF2-40B4-BE49-F238E27FC236}">
                <a16:creationId xmlns:a16="http://schemas.microsoft.com/office/drawing/2014/main" id="{7BA2A2A9-1A61-D751-7EF7-1C78787C19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8293" y="6267450"/>
            <a:ext cx="9525" cy="228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0B865F-97E3-411F-960F-B8C483A7F9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590" y="5652292"/>
            <a:ext cx="2676910" cy="145891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A64AE9-8803-4B18-E300-0455394BE32C}"/>
              </a:ext>
            </a:extLst>
          </p:cNvPr>
          <p:cNvSpPr/>
          <p:nvPr/>
        </p:nvSpPr>
        <p:spPr>
          <a:xfrm>
            <a:off x="180590" y="5071106"/>
            <a:ext cx="3819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Shipments Total Value</a:t>
            </a:r>
            <a:r>
              <a:rPr lang="en-US" sz="2000" dirty="0"/>
              <a:t> 90,332.75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$</a:t>
            </a:r>
            <a:endParaRPr lang="en-US" sz="2000" b="1" dirty="0"/>
          </a:p>
          <a:p>
            <a:pPr>
              <a:defRPr/>
            </a:pPr>
            <a:r>
              <a:rPr lang="en-US" sz="2000" b="1" dirty="0"/>
              <a:t>                               </a:t>
            </a:r>
            <a:r>
              <a:rPr lang="en-US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(SAR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338,747.81 </a:t>
            </a:r>
            <a:endParaRPr kumimoji="0" lang="en-US" sz="2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F2CD54-4472-F693-0395-AF961EBDF422}"/>
              </a:ext>
            </a:extLst>
          </p:cNvPr>
          <p:cNvSpPr/>
          <p:nvPr/>
        </p:nvSpPr>
        <p:spPr>
          <a:xfrm>
            <a:off x="7187340" y="5071106"/>
            <a:ext cx="52331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Total Estimated Custom Clearance:</a:t>
            </a:r>
            <a:r>
              <a:rPr lang="en-US" sz="2000" dirty="0"/>
              <a:t> 25,044.07 </a:t>
            </a:r>
            <a:r>
              <a:rPr lang="en-US" sz="2000" b="1" dirty="0"/>
              <a:t>SAR</a:t>
            </a:r>
            <a:endParaRPr lang="en-US" sz="2000" b="1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4136D5C-3342-83D0-7379-8A8DA058D213}"/>
              </a:ext>
            </a:extLst>
          </p:cNvPr>
          <p:cNvSpPr txBox="1">
            <a:spLocks/>
          </p:cNvSpPr>
          <p:nvPr/>
        </p:nvSpPr>
        <p:spPr>
          <a:xfrm>
            <a:off x="180590" y="85125"/>
            <a:ext cx="9998574" cy="857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Shipment &amp; Delivery –Jan-2026 </a:t>
            </a:r>
            <a:br>
              <a:rPr lang="en-US" sz="3000" dirty="0"/>
            </a:br>
            <a:r>
              <a:rPr lang="en-US" sz="2700" dirty="0"/>
              <a:t>(Cleared)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C101ECB-23A4-239B-A600-E12DD63D3F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1557"/>
              </p:ext>
            </p:extLst>
          </p:nvPr>
        </p:nvGraphicFramePr>
        <p:xfrm>
          <a:off x="180590" y="1068795"/>
          <a:ext cx="11640496" cy="3274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8532">
                  <a:extLst>
                    <a:ext uri="{9D8B030D-6E8A-4147-A177-3AD203B41FA5}">
                      <a16:colId xmlns:a16="http://schemas.microsoft.com/office/drawing/2014/main" val="498210814"/>
                    </a:ext>
                  </a:extLst>
                </a:gridCol>
                <a:gridCol w="660815">
                  <a:extLst>
                    <a:ext uri="{9D8B030D-6E8A-4147-A177-3AD203B41FA5}">
                      <a16:colId xmlns:a16="http://schemas.microsoft.com/office/drawing/2014/main" val="740696534"/>
                    </a:ext>
                  </a:extLst>
                </a:gridCol>
                <a:gridCol w="932599">
                  <a:extLst>
                    <a:ext uri="{9D8B030D-6E8A-4147-A177-3AD203B41FA5}">
                      <a16:colId xmlns:a16="http://schemas.microsoft.com/office/drawing/2014/main" val="2960118958"/>
                    </a:ext>
                  </a:extLst>
                </a:gridCol>
                <a:gridCol w="1565978">
                  <a:extLst>
                    <a:ext uri="{9D8B030D-6E8A-4147-A177-3AD203B41FA5}">
                      <a16:colId xmlns:a16="http://schemas.microsoft.com/office/drawing/2014/main" val="3462312556"/>
                    </a:ext>
                  </a:extLst>
                </a:gridCol>
                <a:gridCol w="383122">
                  <a:extLst>
                    <a:ext uri="{9D8B030D-6E8A-4147-A177-3AD203B41FA5}">
                      <a16:colId xmlns:a16="http://schemas.microsoft.com/office/drawing/2014/main" val="3516961325"/>
                    </a:ext>
                  </a:extLst>
                </a:gridCol>
                <a:gridCol w="504108">
                  <a:extLst>
                    <a:ext uri="{9D8B030D-6E8A-4147-A177-3AD203B41FA5}">
                      <a16:colId xmlns:a16="http://schemas.microsoft.com/office/drawing/2014/main" val="886524316"/>
                    </a:ext>
                  </a:extLst>
                </a:gridCol>
                <a:gridCol w="594848">
                  <a:extLst>
                    <a:ext uri="{9D8B030D-6E8A-4147-A177-3AD203B41FA5}">
                      <a16:colId xmlns:a16="http://schemas.microsoft.com/office/drawing/2014/main" val="3408217431"/>
                    </a:ext>
                  </a:extLst>
                </a:gridCol>
                <a:gridCol w="478903">
                  <a:extLst>
                    <a:ext uri="{9D8B030D-6E8A-4147-A177-3AD203B41FA5}">
                      <a16:colId xmlns:a16="http://schemas.microsoft.com/office/drawing/2014/main" val="2651188495"/>
                    </a:ext>
                  </a:extLst>
                </a:gridCol>
                <a:gridCol w="841860">
                  <a:extLst>
                    <a:ext uri="{9D8B030D-6E8A-4147-A177-3AD203B41FA5}">
                      <a16:colId xmlns:a16="http://schemas.microsoft.com/office/drawing/2014/main" val="1772704929"/>
                    </a:ext>
                  </a:extLst>
                </a:gridCol>
                <a:gridCol w="841860">
                  <a:extLst>
                    <a:ext uri="{9D8B030D-6E8A-4147-A177-3AD203B41FA5}">
                      <a16:colId xmlns:a16="http://schemas.microsoft.com/office/drawing/2014/main" val="3946919537"/>
                    </a:ext>
                  </a:extLst>
                </a:gridCol>
                <a:gridCol w="1502241">
                  <a:extLst>
                    <a:ext uri="{9D8B030D-6E8A-4147-A177-3AD203B41FA5}">
                      <a16:colId xmlns:a16="http://schemas.microsoft.com/office/drawing/2014/main" val="1258805261"/>
                    </a:ext>
                  </a:extLst>
                </a:gridCol>
                <a:gridCol w="589805">
                  <a:extLst>
                    <a:ext uri="{9D8B030D-6E8A-4147-A177-3AD203B41FA5}">
                      <a16:colId xmlns:a16="http://schemas.microsoft.com/office/drawing/2014/main" val="3946151243"/>
                    </a:ext>
                  </a:extLst>
                </a:gridCol>
                <a:gridCol w="660381">
                  <a:extLst>
                    <a:ext uri="{9D8B030D-6E8A-4147-A177-3AD203B41FA5}">
                      <a16:colId xmlns:a16="http://schemas.microsoft.com/office/drawing/2014/main" val="2592123120"/>
                    </a:ext>
                  </a:extLst>
                </a:gridCol>
                <a:gridCol w="539395">
                  <a:extLst>
                    <a:ext uri="{9D8B030D-6E8A-4147-A177-3AD203B41FA5}">
                      <a16:colId xmlns:a16="http://schemas.microsoft.com/office/drawing/2014/main" val="2758068799"/>
                    </a:ext>
                  </a:extLst>
                </a:gridCol>
                <a:gridCol w="630135">
                  <a:extLst>
                    <a:ext uri="{9D8B030D-6E8A-4147-A177-3AD203B41FA5}">
                      <a16:colId xmlns:a16="http://schemas.microsoft.com/office/drawing/2014/main" val="2418854980"/>
                    </a:ext>
                  </a:extLst>
                </a:gridCol>
                <a:gridCol w="725914">
                  <a:extLst>
                    <a:ext uri="{9D8B030D-6E8A-4147-A177-3AD203B41FA5}">
                      <a16:colId xmlns:a16="http://schemas.microsoft.com/office/drawing/2014/main" val="2361341277"/>
                    </a:ext>
                  </a:extLst>
                </a:gridCol>
              </a:tblGrid>
              <a:tr h="86598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No.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Arraival Port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Supplier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Shipment Name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Freight Type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Project Code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Project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Value (USD)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 Arrival Date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Clearance Date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Contractual Arrival Date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Clearance period (Days)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 Custom Duty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 Demurage cost (SAR)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 Detention Charges (SAR)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Total Custom Clearance (SAR)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extLst>
                  <a:ext uri="{0D108BD9-81ED-4DB2-BD59-A6C34878D82A}">
                    <a16:rowId xmlns:a16="http://schemas.microsoft.com/office/drawing/2014/main" val="4016764879"/>
                  </a:ext>
                </a:extLst>
              </a:tr>
              <a:tr h="43409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damam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arruti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Connectors and Clamps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air freight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8386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sharfiyah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1,365.47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23/01/2026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 dirty="0">
                          <a:effectLst/>
                        </a:rPr>
                        <a:t>23/01/2026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23/01/2026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15%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                                     -  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                                            -  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441.5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extLst>
                  <a:ext uri="{0D108BD9-81ED-4DB2-BD59-A6C34878D82A}">
                    <a16:rowId xmlns:a16="http://schemas.microsoft.com/office/drawing/2014/main" val="3542984976"/>
                  </a:ext>
                </a:extLst>
              </a:tr>
              <a:tr h="43409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2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jeddah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ste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Indoor current transformer</a:t>
                      </a:r>
                      <a:br>
                        <a:rPr lang="en-GB" sz="1050" u="none" strike="noStrike">
                          <a:effectLst/>
                        </a:rPr>
                      </a:b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sea freight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HV 105-112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Medno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3,552.66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14/01/2026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14/01/2026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14/01/2026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15%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                                     -  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                                            -  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1998.37125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extLst>
                  <a:ext uri="{0D108BD9-81ED-4DB2-BD59-A6C34878D82A}">
                    <a16:rowId xmlns:a16="http://schemas.microsoft.com/office/drawing/2014/main" val="477487439"/>
                  </a:ext>
                </a:extLst>
              </a:tr>
              <a:tr h="43409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3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Dammam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iscns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 dirty="0" err="1">
                          <a:effectLst/>
                        </a:rPr>
                        <a:t>gis</a:t>
                      </a:r>
                      <a:r>
                        <a:rPr lang="en-GB" sz="1050" u="none" strike="noStrike" dirty="0">
                          <a:effectLst/>
                        </a:rPr>
                        <a:t> sealing end 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air freight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HV1393-0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jafurah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13,350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13/01/2026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13/01/2026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13/01/2026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5%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                                     -  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                                            -  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2578.45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extLst>
                  <a:ext uri="{0D108BD9-81ED-4DB2-BD59-A6C34878D82A}">
                    <a16:rowId xmlns:a16="http://schemas.microsoft.com/office/drawing/2014/main" val="4003752912"/>
                  </a:ext>
                </a:extLst>
              </a:tr>
              <a:tr h="43409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4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Dammam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arteche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380/230kV BSP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Sea frieght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HV1393-0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JAFURAH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16,835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19/01/2026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19/01/2026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19/01/2026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15%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                                     -  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                                            -  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9469.40625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extLst>
                  <a:ext uri="{0D108BD9-81ED-4DB2-BD59-A6C34878D82A}">
                    <a16:rowId xmlns:a16="http://schemas.microsoft.com/office/drawing/2014/main" val="4165589413"/>
                  </a:ext>
                </a:extLst>
              </a:tr>
              <a:tr h="43409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5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jeddah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pfisterer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 type termination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air freight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HV 105-131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FARASAN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55,230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26/01/2026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26/01/2026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26/01/2026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0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5%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                                     -  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>
                          <a:effectLst/>
                        </a:rPr>
                        <a:t>                                            -   </a:t>
                      </a:r>
                      <a:endParaRPr lang="en-GB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u="none" strike="noStrike" dirty="0">
                          <a:effectLst/>
                        </a:rPr>
                        <a:t>10,556.34</a:t>
                      </a:r>
                      <a:endParaRPr lang="en-GB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638" marR="1638" marT="1638" marB="0" anchor="ctr"/>
                </a:tc>
                <a:extLst>
                  <a:ext uri="{0D108BD9-81ED-4DB2-BD59-A6C34878D82A}">
                    <a16:rowId xmlns:a16="http://schemas.microsoft.com/office/drawing/2014/main" val="1259441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507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84AF6-649B-D1AD-D8DC-28A514C147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60628EF4-8A5A-C2E4-62EA-BC412D2EC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DFEC8762-67BA-1610-DB50-BC5B0261C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9D2FE7AB-02B3-4FE9-FC75-B67DF8BE8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381250" cy="2381250"/>
          </a:xfrm>
          <a:prstGeom prst="rect">
            <a:avLst/>
          </a:prstGeom>
        </p:spPr>
      </p:pic>
      <p:pic>
        <p:nvPicPr>
          <p:cNvPr id="7" name="Image 5" descr="preencoded.png">
            <a:extLst>
              <a:ext uri="{FF2B5EF4-FFF2-40B4-BE49-F238E27FC236}">
                <a16:creationId xmlns:a16="http://schemas.microsoft.com/office/drawing/2014/main" id="{AA1A8BFE-8CEB-E149-EEC4-B5481BB611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068" y="434578"/>
            <a:ext cx="114300" cy="152400"/>
          </a:xfrm>
          <a:prstGeom prst="rect">
            <a:avLst/>
          </a:prstGeom>
        </p:spPr>
      </p:pic>
      <p:pic>
        <p:nvPicPr>
          <p:cNvPr id="23" name="Image 21" descr="preencoded.png">
            <a:extLst>
              <a:ext uri="{FF2B5EF4-FFF2-40B4-BE49-F238E27FC236}">
                <a16:creationId xmlns:a16="http://schemas.microsoft.com/office/drawing/2014/main" id="{003DF72C-B4F4-8A99-9275-836D101468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24" name="Image 22" descr="preencoded.png">
            <a:extLst>
              <a:ext uri="{FF2B5EF4-FFF2-40B4-BE49-F238E27FC236}">
                <a16:creationId xmlns:a16="http://schemas.microsoft.com/office/drawing/2014/main" id="{23F182F3-47C0-E2A9-59A4-027BC96EB0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8293" y="6267450"/>
            <a:ext cx="9525" cy="228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2D755E-638D-37EA-0DD5-9173422511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590" y="5652292"/>
            <a:ext cx="2676910" cy="145891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D7E8F41-9C8E-A7DF-79D3-BD4267AE3F9B}"/>
              </a:ext>
            </a:extLst>
          </p:cNvPr>
          <p:cNvSpPr txBox="1">
            <a:spLocks/>
          </p:cNvSpPr>
          <p:nvPr/>
        </p:nvSpPr>
        <p:spPr>
          <a:xfrm>
            <a:off x="0" y="183909"/>
            <a:ext cx="9998574" cy="857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/>
              <a:t>Shipment &amp; Delivery –Jan- 2026</a:t>
            </a:r>
            <a:br>
              <a:rPr lang="en-US" sz="3000"/>
            </a:br>
            <a:r>
              <a:rPr lang="en-US" sz="2700"/>
              <a:t>(Under Clearance)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67234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74577-74E7-7CC4-3076-8321AE0C9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73690823-1FF7-4909-CAAE-628D5020A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2A0B162C-8D38-EA78-68C4-9AC599DE7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3F5648C7-5F7E-6870-FB22-E8659893F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381250" cy="2381250"/>
          </a:xfrm>
          <a:prstGeom prst="rect">
            <a:avLst/>
          </a:prstGeom>
        </p:spPr>
      </p:pic>
      <p:pic>
        <p:nvPicPr>
          <p:cNvPr id="7" name="Image 5" descr="preencoded.png">
            <a:extLst>
              <a:ext uri="{FF2B5EF4-FFF2-40B4-BE49-F238E27FC236}">
                <a16:creationId xmlns:a16="http://schemas.microsoft.com/office/drawing/2014/main" id="{B3783B49-3DA2-83AD-828B-234608FDA9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068" y="434578"/>
            <a:ext cx="114300" cy="152400"/>
          </a:xfrm>
          <a:prstGeom prst="rect">
            <a:avLst/>
          </a:prstGeom>
        </p:spPr>
      </p:pic>
      <p:pic>
        <p:nvPicPr>
          <p:cNvPr id="23" name="Image 21" descr="preencoded.png">
            <a:extLst>
              <a:ext uri="{FF2B5EF4-FFF2-40B4-BE49-F238E27FC236}">
                <a16:creationId xmlns:a16="http://schemas.microsoft.com/office/drawing/2014/main" id="{5EC13522-3E48-FE26-8C2A-0F5103282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24" name="Image 22" descr="preencoded.png">
            <a:extLst>
              <a:ext uri="{FF2B5EF4-FFF2-40B4-BE49-F238E27FC236}">
                <a16:creationId xmlns:a16="http://schemas.microsoft.com/office/drawing/2014/main" id="{A1D6E33D-73C1-FEC9-FDAE-CD954EAA3C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8293" y="6267450"/>
            <a:ext cx="9525" cy="228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529FAA-635E-F9EA-1426-996EF979DD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590" y="5652292"/>
            <a:ext cx="2676910" cy="145891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2CDF40B-CA2C-FD49-6B1C-26CCEC13C7CC}"/>
              </a:ext>
            </a:extLst>
          </p:cNvPr>
          <p:cNvSpPr/>
          <p:nvPr/>
        </p:nvSpPr>
        <p:spPr>
          <a:xfrm>
            <a:off x="433138" y="4884055"/>
            <a:ext cx="3889655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Shipments Total Value: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8,708,905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$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b="1" dirty="0"/>
              <a:t>SAR </a:t>
            </a:r>
            <a:r>
              <a:rPr lang="en-US" dirty="0"/>
              <a:t>32,658,392.78</a:t>
            </a:r>
            <a:endParaRPr lang="en-US" sz="2000" dirty="0"/>
          </a:p>
          <a:p>
            <a:pPr>
              <a:defRPr/>
            </a:pPr>
            <a:endParaRPr lang="en-US" sz="2000" dirty="0"/>
          </a:p>
          <a:p>
            <a:pPr lvl="0"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69FEFB-53C3-9DB0-9DC4-080EE5B77795}"/>
              </a:ext>
            </a:extLst>
          </p:cNvPr>
          <p:cNvSpPr/>
          <p:nvPr/>
        </p:nvSpPr>
        <p:spPr>
          <a:xfrm>
            <a:off x="5829675" y="4884055"/>
            <a:ext cx="54289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Total Estimated Custom Clearance: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4,860,488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SAR</a:t>
            </a:r>
            <a:endParaRPr lang="en-US" sz="2000" dirty="0"/>
          </a:p>
          <a:p>
            <a:pPr>
              <a:defRPr/>
            </a:pPr>
            <a:endParaRPr lang="en-US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CDE7EFF-0B02-918C-A877-68272AD6291C}"/>
              </a:ext>
            </a:extLst>
          </p:cNvPr>
          <p:cNvSpPr txBox="1">
            <a:spLocks/>
          </p:cNvSpPr>
          <p:nvPr/>
        </p:nvSpPr>
        <p:spPr>
          <a:xfrm>
            <a:off x="180590" y="131997"/>
            <a:ext cx="9998574" cy="857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Shipment &amp; Delivery –Jan 2026</a:t>
            </a:r>
            <a:br>
              <a:rPr lang="en-US" sz="3000" dirty="0"/>
            </a:br>
            <a:r>
              <a:rPr lang="en-US" sz="2700" dirty="0"/>
              <a:t>(Waiting for Arrival)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D1FCD8D-E363-42FE-DAB8-A658E4A981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765966"/>
              </p:ext>
            </p:extLst>
          </p:nvPr>
        </p:nvGraphicFramePr>
        <p:xfrm>
          <a:off x="322917" y="1466139"/>
          <a:ext cx="11546166" cy="2571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693">
                  <a:extLst>
                    <a:ext uri="{9D8B030D-6E8A-4147-A177-3AD203B41FA5}">
                      <a16:colId xmlns:a16="http://schemas.microsoft.com/office/drawing/2014/main" val="981112327"/>
                    </a:ext>
                  </a:extLst>
                </a:gridCol>
                <a:gridCol w="754659">
                  <a:extLst>
                    <a:ext uri="{9D8B030D-6E8A-4147-A177-3AD203B41FA5}">
                      <a16:colId xmlns:a16="http://schemas.microsoft.com/office/drawing/2014/main" val="3513680674"/>
                    </a:ext>
                  </a:extLst>
                </a:gridCol>
                <a:gridCol w="895566">
                  <a:extLst>
                    <a:ext uri="{9D8B030D-6E8A-4147-A177-3AD203B41FA5}">
                      <a16:colId xmlns:a16="http://schemas.microsoft.com/office/drawing/2014/main" val="945916342"/>
                    </a:ext>
                  </a:extLst>
                </a:gridCol>
                <a:gridCol w="584087">
                  <a:extLst>
                    <a:ext uri="{9D8B030D-6E8A-4147-A177-3AD203B41FA5}">
                      <a16:colId xmlns:a16="http://schemas.microsoft.com/office/drawing/2014/main" val="3266658832"/>
                    </a:ext>
                  </a:extLst>
                </a:gridCol>
                <a:gridCol w="1060431">
                  <a:extLst>
                    <a:ext uri="{9D8B030D-6E8A-4147-A177-3AD203B41FA5}">
                      <a16:colId xmlns:a16="http://schemas.microsoft.com/office/drawing/2014/main" val="3683821932"/>
                    </a:ext>
                  </a:extLst>
                </a:gridCol>
                <a:gridCol w="1304274">
                  <a:extLst>
                    <a:ext uri="{9D8B030D-6E8A-4147-A177-3AD203B41FA5}">
                      <a16:colId xmlns:a16="http://schemas.microsoft.com/office/drawing/2014/main" val="4213644451"/>
                    </a:ext>
                  </a:extLst>
                </a:gridCol>
                <a:gridCol w="482015">
                  <a:extLst>
                    <a:ext uri="{9D8B030D-6E8A-4147-A177-3AD203B41FA5}">
                      <a16:colId xmlns:a16="http://schemas.microsoft.com/office/drawing/2014/main" val="3222115239"/>
                    </a:ext>
                  </a:extLst>
                </a:gridCol>
                <a:gridCol w="830479">
                  <a:extLst>
                    <a:ext uri="{9D8B030D-6E8A-4147-A177-3AD203B41FA5}">
                      <a16:colId xmlns:a16="http://schemas.microsoft.com/office/drawing/2014/main" val="844202854"/>
                    </a:ext>
                  </a:extLst>
                </a:gridCol>
                <a:gridCol w="616865">
                  <a:extLst>
                    <a:ext uri="{9D8B030D-6E8A-4147-A177-3AD203B41FA5}">
                      <a16:colId xmlns:a16="http://schemas.microsoft.com/office/drawing/2014/main" val="3682721983"/>
                    </a:ext>
                  </a:extLst>
                </a:gridCol>
                <a:gridCol w="768883">
                  <a:extLst>
                    <a:ext uri="{9D8B030D-6E8A-4147-A177-3AD203B41FA5}">
                      <a16:colId xmlns:a16="http://schemas.microsoft.com/office/drawing/2014/main" val="2100644941"/>
                    </a:ext>
                  </a:extLst>
                </a:gridCol>
                <a:gridCol w="1332628">
                  <a:extLst>
                    <a:ext uri="{9D8B030D-6E8A-4147-A177-3AD203B41FA5}">
                      <a16:colId xmlns:a16="http://schemas.microsoft.com/office/drawing/2014/main" val="4095376137"/>
                    </a:ext>
                  </a:extLst>
                </a:gridCol>
                <a:gridCol w="1332628">
                  <a:extLst>
                    <a:ext uri="{9D8B030D-6E8A-4147-A177-3AD203B41FA5}">
                      <a16:colId xmlns:a16="http://schemas.microsoft.com/office/drawing/2014/main" val="2206357833"/>
                    </a:ext>
                  </a:extLst>
                </a:gridCol>
                <a:gridCol w="425307">
                  <a:extLst>
                    <a:ext uri="{9D8B030D-6E8A-4147-A177-3AD203B41FA5}">
                      <a16:colId xmlns:a16="http://schemas.microsoft.com/office/drawing/2014/main" val="4239093523"/>
                    </a:ext>
                  </a:extLst>
                </a:gridCol>
                <a:gridCol w="901651">
                  <a:extLst>
                    <a:ext uri="{9D8B030D-6E8A-4147-A177-3AD203B41FA5}">
                      <a16:colId xmlns:a16="http://schemas.microsoft.com/office/drawing/2014/main" val="3300049312"/>
                    </a:ext>
                  </a:extLst>
                </a:gridCol>
              </a:tblGrid>
              <a:tr h="12413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No.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Job Order #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Shipped From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Arraival Port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Supplier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Shipment Name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Freight Type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Project Code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Project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Value (USD)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Estimated Arrival Date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Contractual Date of arrival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 Custom Duty Project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200" u="none" strike="noStrike">
                          <a:effectLst/>
                        </a:rPr>
                        <a:t>Estimated Custom Duty Cost (SAR)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extLst>
                  <a:ext uri="{0D108BD9-81ED-4DB2-BD59-A6C34878D82A}">
                    <a16:rowId xmlns:a16="http://schemas.microsoft.com/office/drawing/2014/main" val="1490616893"/>
                  </a:ext>
                </a:extLst>
              </a:tr>
              <a:tr h="8989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TBD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China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Jeddah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HYOSUNG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transformer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Seafrieht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HV1638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bisha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8,629,200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15/02/2026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15%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4,853,925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extLst>
                  <a:ext uri="{0D108BD9-81ED-4DB2-BD59-A6C34878D82A}">
                    <a16:rowId xmlns:a16="http://schemas.microsoft.com/office/drawing/2014/main" val="60416561"/>
                  </a:ext>
                </a:extLst>
              </a:tr>
              <a:tr h="8989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2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TBD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china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jeddah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lingrfan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Voltage Stabilizer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Seafrieht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HV 105-131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FARASAN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45,500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10/02/2026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Npv-25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extLst>
                  <a:ext uri="{0D108BD9-81ED-4DB2-BD59-A6C34878D82A}">
                    <a16:rowId xmlns:a16="http://schemas.microsoft.com/office/drawing/2014/main" val="2613204557"/>
                  </a:ext>
                </a:extLst>
              </a:tr>
              <a:tr h="8989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3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Serivice CO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china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Dammam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 dirty="0" err="1">
                          <a:effectLst/>
                        </a:rPr>
                        <a:t>ztt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 OPGW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sea frieght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HV1405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ain dar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8,205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10/02/2026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0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extLst>
                  <a:ext uri="{0D108BD9-81ED-4DB2-BD59-A6C34878D82A}">
                    <a16:rowId xmlns:a16="http://schemas.microsoft.com/office/drawing/2014/main" val="3761892601"/>
                  </a:ext>
                </a:extLst>
              </a:tr>
              <a:tr h="89892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AIC260295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Spain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jeddah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 dirty="0" err="1">
                          <a:effectLst/>
                        </a:rPr>
                        <a:t>arruti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Connectors and Clamps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air freight 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HV 105-131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FARASAN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25,999.74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02/02/2026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>
                          <a:effectLst/>
                        </a:rPr>
                        <a:t>5% , 15%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200" u="none" strike="noStrike" dirty="0">
                          <a:effectLst/>
                        </a:rPr>
                        <a:t>6,562.89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140" marR="2140" marT="2140" marB="0" anchor="ctr"/>
                </a:tc>
                <a:extLst>
                  <a:ext uri="{0D108BD9-81ED-4DB2-BD59-A6C34878D82A}">
                    <a16:rowId xmlns:a16="http://schemas.microsoft.com/office/drawing/2014/main" val="39220699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2928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4D0409-A6FB-5334-147E-EF25701360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032B5E67-755F-29A9-A509-6C5265688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3BECC8E4-F5F4-46C8-9696-D64D14E8E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118D74A7-3123-F3B8-DD52-A9ED27DE77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381250" cy="2381250"/>
          </a:xfrm>
          <a:prstGeom prst="rect">
            <a:avLst/>
          </a:prstGeom>
        </p:spPr>
      </p:pic>
      <p:pic>
        <p:nvPicPr>
          <p:cNvPr id="7" name="Image 5" descr="preencoded.png">
            <a:extLst>
              <a:ext uri="{FF2B5EF4-FFF2-40B4-BE49-F238E27FC236}">
                <a16:creationId xmlns:a16="http://schemas.microsoft.com/office/drawing/2014/main" id="{BB2BF67F-05A9-D74F-6627-40FB2A732C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068" y="434578"/>
            <a:ext cx="114300" cy="152400"/>
          </a:xfrm>
          <a:prstGeom prst="rect">
            <a:avLst/>
          </a:prstGeom>
        </p:spPr>
      </p:pic>
      <p:pic>
        <p:nvPicPr>
          <p:cNvPr id="23" name="Image 21" descr="preencoded.png">
            <a:extLst>
              <a:ext uri="{FF2B5EF4-FFF2-40B4-BE49-F238E27FC236}">
                <a16:creationId xmlns:a16="http://schemas.microsoft.com/office/drawing/2014/main" id="{CB754E11-8126-67BD-280A-D7BA100681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24" name="Image 22" descr="preencoded.png">
            <a:extLst>
              <a:ext uri="{FF2B5EF4-FFF2-40B4-BE49-F238E27FC236}">
                <a16:creationId xmlns:a16="http://schemas.microsoft.com/office/drawing/2014/main" id="{8777E983-F894-0BCD-C222-3BB3430E58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8293" y="6267450"/>
            <a:ext cx="9525" cy="228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2D0F9A-4AAB-38FE-369F-C0E0F0BF6C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590" y="5652292"/>
            <a:ext cx="2676910" cy="145891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99E4150-9C2E-6015-B1B0-B1D9621F68DA}"/>
              </a:ext>
            </a:extLst>
          </p:cNvPr>
          <p:cNvSpPr txBox="1">
            <a:spLocks/>
          </p:cNvSpPr>
          <p:nvPr/>
        </p:nvSpPr>
        <p:spPr>
          <a:xfrm>
            <a:off x="499382" y="276513"/>
            <a:ext cx="9998574" cy="8571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dirty="0"/>
              <a:t>Shipment &amp; Delivery –Jan-2026</a:t>
            </a:r>
            <a:br>
              <a:rPr lang="en-US" sz="3000" dirty="0"/>
            </a:br>
            <a:r>
              <a:rPr lang="en-US" sz="2700" dirty="0"/>
              <a:t>(Under Preparation)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755F784-C112-DDB2-83B8-CCDE32E437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1796890"/>
              </p:ext>
            </p:extLst>
          </p:nvPr>
        </p:nvGraphicFramePr>
        <p:xfrm>
          <a:off x="499382" y="1680372"/>
          <a:ext cx="11293923" cy="3863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5231">
                  <a:extLst>
                    <a:ext uri="{9D8B030D-6E8A-4147-A177-3AD203B41FA5}">
                      <a16:colId xmlns:a16="http://schemas.microsoft.com/office/drawing/2014/main" val="1348683403"/>
                    </a:ext>
                  </a:extLst>
                </a:gridCol>
                <a:gridCol w="747994">
                  <a:extLst>
                    <a:ext uri="{9D8B030D-6E8A-4147-A177-3AD203B41FA5}">
                      <a16:colId xmlns:a16="http://schemas.microsoft.com/office/drawing/2014/main" val="2979650931"/>
                    </a:ext>
                  </a:extLst>
                </a:gridCol>
                <a:gridCol w="1072597">
                  <a:extLst>
                    <a:ext uri="{9D8B030D-6E8A-4147-A177-3AD203B41FA5}">
                      <a16:colId xmlns:a16="http://schemas.microsoft.com/office/drawing/2014/main" val="2098566977"/>
                    </a:ext>
                  </a:extLst>
                </a:gridCol>
                <a:gridCol w="3138427">
                  <a:extLst>
                    <a:ext uri="{9D8B030D-6E8A-4147-A177-3AD203B41FA5}">
                      <a16:colId xmlns:a16="http://schemas.microsoft.com/office/drawing/2014/main" val="1915184124"/>
                    </a:ext>
                  </a:extLst>
                </a:gridCol>
                <a:gridCol w="817200">
                  <a:extLst>
                    <a:ext uri="{9D8B030D-6E8A-4147-A177-3AD203B41FA5}">
                      <a16:colId xmlns:a16="http://schemas.microsoft.com/office/drawing/2014/main" val="4097143486"/>
                    </a:ext>
                  </a:extLst>
                </a:gridCol>
                <a:gridCol w="1181040">
                  <a:extLst>
                    <a:ext uri="{9D8B030D-6E8A-4147-A177-3AD203B41FA5}">
                      <a16:colId xmlns:a16="http://schemas.microsoft.com/office/drawing/2014/main" val="3683296835"/>
                    </a:ext>
                  </a:extLst>
                </a:gridCol>
                <a:gridCol w="778049">
                  <a:extLst>
                    <a:ext uri="{9D8B030D-6E8A-4147-A177-3AD203B41FA5}">
                      <a16:colId xmlns:a16="http://schemas.microsoft.com/office/drawing/2014/main" val="1046055989"/>
                    </a:ext>
                  </a:extLst>
                </a:gridCol>
                <a:gridCol w="500175">
                  <a:extLst>
                    <a:ext uri="{9D8B030D-6E8A-4147-A177-3AD203B41FA5}">
                      <a16:colId xmlns:a16="http://schemas.microsoft.com/office/drawing/2014/main" val="1804574775"/>
                    </a:ext>
                  </a:extLst>
                </a:gridCol>
                <a:gridCol w="889200">
                  <a:extLst>
                    <a:ext uri="{9D8B030D-6E8A-4147-A177-3AD203B41FA5}">
                      <a16:colId xmlns:a16="http://schemas.microsoft.com/office/drawing/2014/main" val="2375165448"/>
                    </a:ext>
                  </a:extLst>
                </a:gridCol>
                <a:gridCol w="967005">
                  <a:extLst>
                    <a:ext uri="{9D8B030D-6E8A-4147-A177-3AD203B41FA5}">
                      <a16:colId xmlns:a16="http://schemas.microsoft.com/office/drawing/2014/main" val="1382276074"/>
                    </a:ext>
                  </a:extLst>
                </a:gridCol>
                <a:gridCol w="967005">
                  <a:extLst>
                    <a:ext uri="{9D8B030D-6E8A-4147-A177-3AD203B41FA5}">
                      <a16:colId xmlns:a16="http://schemas.microsoft.com/office/drawing/2014/main" val="2708184612"/>
                    </a:ext>
                  </a:extLst>
                </a:gridCol>
              </a:tblGrid>
              <a:tr h="17148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No.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 dirty="0">
                          <a:effectLst/>
                        </a:rPr>
                        <a:t>Arrival Port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Supplier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Shipment Name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Freight Type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Project Code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Project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 Value (USD)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Projected Custom Duty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Estimated Custom duty Cost (SAR)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 dirty="0">
                          <a:effectLst/>
                        </a:rPr>
                        <a:t>Contractual Arrival Date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extLst>
                  <a:ext uri="{0D108BD9-81ED-4DB2-BD59-A6C34878D82A}">
                    <a16:rowId xmlns:a16="http://schemas.microsoft.com/office/drawing/2014/main" val="1557949142"/>
                  </a:ext>
                </a:extLst>
              </a:tr>
              <a:tr h="211834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Jeddah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brugcables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cable sealing ends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sea frieght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HV 8171 , HV8242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 Diriyah 8171, 8242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Mar-25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995734702"/>
                  </a:ext>
                </a:extLst>
              </a:tr>
              <a:tr h="1059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2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Jeddah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 dirty="0">
                          <a:effectLst/>
                        </a:rPr>
                        <a:t>TBD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 Supply of DMR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105-113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NEOM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62905130"/>
                  </a:ext>
                </a:extLst>
              </a:tr>
              <a:tr h="1059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3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Dammam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HYUNDAI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GIS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sea frieght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alhada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Aug-23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35842867"/>
                  </a:ext>
                </a:extLst>
              </a:tr>
              <a:tr h="1059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4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Jeddah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tridelta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surge arrester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HV-1638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bisha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88101147"/>
                  </a:ext>
                </a:extLst>
              </a:tr>
              <a:tr h="1059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5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Damam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HYUNDAI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GIS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sea frieght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 dirty="0">
                          <a:effectLst/>
                        </a:rPr>
                        <a:t> TBD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HADRIYAH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501457681"/>
                  </a:ext>
                </a:extLst>
              </a:tr>
              <a:tr h="19619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6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Dammam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Lorünser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u="none" strike="noStrike">
                          <a:effectLst/>
                        </a:rPr>
                        <a:t>(Tubular Bus bars / Tubes +Connectors+conecters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sea frieght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 dirty="0">
                          <a:effectLst/>
                        </a:rPr>
                        <a:t> TBD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HADRIYAH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558466679"/>
                  </a:ext>
                </a:extLst>
              </a:tr>
              <a:tr h="1059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7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koncar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Grounding transformer 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HV-1638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bisha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39137132"/>
                  </a:ext>
                </a:extLst>
              </a:tr>
              <a:tr h="1059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8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hyundai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shunt reactor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 air frieght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HV 105-131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FARASAN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5%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400" u="none" strike="noStrike">
                          <a:effectLst/>
                        </a:rPr>
                        <a:t>TBD</a:t>
                      </a:r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22" marR="2522" marT="2522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Apr-26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57431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04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53A9E-C261-A129-509D-9A48FA222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97CEA4FB-B633-AEB0-318E-5F10C1E86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D29E473D-7D1E-17E1-5BE7-995629BC0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57051D2E-5B19-914B-3E1E-EE62C8618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381250" cy="2381250"/>
          </a:xfrm>
          <a:prstGeom prst="rect">
            <a:avLst/>
          </a:prstGeom>
        </p:spPr>
      </p:pic>
      <p:pic>
        <p:nvPicPr>
          <p:cNvPr id="7" name="Image 5" descr="preencoded.png">
            <a:extLst>
              <a:ext uri="{FF2B5EF4-FFF2-40B4-BE49-F238E27FC236}">
                <a16:creationId xmlns:a16="http://schemas.microsoft.com/office/drawing/2014/main" id="{7C357031-C8E2-552C-4D51-DF26E8DAE9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068" y="434578"/>
            <a:ext cx="114300" cy="152400"/>
          </a:xfrm>
          <a:prstGeom prst="rect">
            <a:avLst/>
          </a:prstGeom>
        </p:spPr>
      </p:pic>
      <p:pic>
        <p:nvPicPr>
          <p:cNvPr id="23" name="Image 21" descr="preencoded.png">
            <a:extLst>
              <a:ext uri="{FF2B5EF4-FFF2-40B4-BE49-F238E27FC236}">
                <a16:creationId xmlns:a16="http://schemas.microsoft.com/office/drawing/2014/main" id="{991D4D2E-5DE9-0072-C2A0-2852657BF8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24" name="Image 22" descr="preencoded.png">
            <a:extLst>
              <a:ext uri="{FF2B5EF4-FFF2-40B4-BE49-F238E27FC236}">
                <a16:creationId xmlns:a16="http://schemas.microsoft.com/office/drawing/2014/main" id="{32A1C74D-6E0C-300F-C76E-B37F8E382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8293" y="6267450"/>
            <a:ext cx="9525" cy="228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10D4F3-3C24-F0DA-89D3-868D2F81FC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590" y="5652292"/>
            <a:ext cx="2676910" cy="145891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82CE4BC-F9AF-B264-E57E-B188B1591542}"/>
              </a:ext>
            </a:extLst>
          </p:cNvPr>
          <p:cNvSpPr txBox="1"/>
          <p:nvPr/>
        </p:nvSpPr>
        <p:spPr>
          <a:xfrm>
            <a:off x="474704" y="151141"/>
            <a:ext cx="5621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828434">
              <a:defRPr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Procurement- Statistics</a:t>
            </a:r>
            <a:endParaRPr kumimoji="0" lang="en-US" sz="32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Futura PT Book" panose="020B0502020204020303" pitchFamily="34" charset="0"/>
              <a:cs typeface="Poppins Light" pitchFamily="2" charset="77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2DA0F73-4493-BE37-846B-A29438B208B4}"/>
              </a:ext>
            </a:extLst>
          </p:cNvPr>
          <p:cNvSpPr txBox="1">
            <a:spLocks/>
          </p:cNvSpPr>
          <p:nvPr/>
        </p:nvSpPr>
        <p:spPr>
          <a:xfrm>
            <a:off x="-346058" y="1117406"/>
            <a:ext cx="11273742" cy="39299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Purchase Order Process As of 31 January 2026 (for Year 2026)</a:t>
            </a:r>
          </a:p>
        </p:txBody>
      </p:sp>
      <p:sp>
        <p:nvSpPr>
          <p:cNvPr id="22" name="Right Arrow 1">
            <a:extLst>
              <a:ext uri="{FF2B5EF4-FFF2-40B4-BE49-F238E27FC236}">
                <a16:creationId xmlns:a16="http://schemas.microsoft.com/office/drawing/2014/main" id="{A62B701C-B072-23BA-73A7-AD9DAF1EA1BD}"/>
              </a:ext>
            </a:extLst>
          </p:cNvPr>
          <p:cNvSpPr/>
          <p:nvPr/>
        </p:nvSpPr>
        <p:spPr>
          <a:xfrm>
            <a:off x="839988" y="1210692"/>
            <a:ext cx="10512023" cy="3905484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1A2CEE3-0CBB-17F2-AE46-74FE05DA7767}"/>
              </a:ext>
            </a:extLst>
          </p:cNvPr>
          <p:cNvSpPr txBox="1"/>
          <p:nvPr/>
        </p:nvSpPr>
        <p:spPr>
          <a:xfrm>
            <a:off x="662481" y="4681049"/>
            <a:ext cx="5212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Jan Average Processing time – 40 Days 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D37663C-DAC9-AF7E-842E-BCB40EF2E86E}"/>
              </a:ext>
            </a:extLst>
          </p:cNvPr>
          <p:cNvCxnSpPr/>
          <p:nvPr/>
        </p:nvCxnSpPr>
        <p:spPr>
          <a:xfrm>
            <a:off x="294190" y="4639007"/>
            <a:ext cx="55809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7CB8DFA-94C4-66FB-E528-8D27EEFEC6C0}"/>
              </a:ext>
            </a:extLst>
          </p:cNvPr>
          <p:cNvCxnSpPr/>
          <p:nvPr/>
        </p:nvCxnSpPr>
        <p:spPr>
          <a:xfrm>
            <a:off x="294190" y="5143608"/>
            <a:ext cx="89144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BA4380E-99E6-CC3D-3583-ADD53A2FA369}"/>
              </a:ext>
            </a:extLst>
          </p:cNvPr>
          <p:cNvSpPr txBox="1"/>
          <p:nvPr/>
        </p:nvSpPr>
        <p:spPr>
          <a:xfrm>
            <a:off x="2422964" y="5185649"/>
            <a:ext cx="528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Jan Average Processing time – 46 Days </a:t>
            </a:r>
          </a:p>
        </p:txBody>
      </p:sp>
      <p:sp>
        <p:nvSpPr>
          <p:cNvPr id="29" name="Flowchart: Alternate Process 6">
            <a:extLst>
              <a:ext uri="{FF2B5EF4-FFF2-40B4-BE49-F238E27FC236}">
                <a16:creationId xmlns:a16="http://schemas.microsoft.com/office/drawing/2014/main" id="{39700FE1-0116-5236-9A6B-9D4D1E167848}"/>
              </a:ext>
            </a:extLst>
          </p:cNvPr>
          <p:cNvSpPr/>
          <p:nvPr/>
        </p:nvSpPr>
        <p:spPr>
          <a:xfrm>
            <a:off x="4145407" y="2204554"/>
            <a:ext cx="2215087" cy="1904328"/>
          </a:xfrm>
          <a:prstGeom prst="flowChartAlternateProcess">
            <a:avLst/>
          </a:prstGeom>
          <a:solidFill>
            <a:srgbClr val="00206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PO’s/Cancellation forward to Finance in 2026 – </a:t>
            </a:r>
            <a:r>
              <a:rPr lang="en-US" b="1" dirty="0"/>
              <a:t>(93) PO</a:t>
            </a:r>
          </a:p>
          <a:p>
            <a:pPr algn="ctr"/>
            <a:r>
              <a:rPr lang="en-US" b="1" dirty="0"/>
              <a:t>(140,788,371</a:t>
            </a:r>
          </a:p>
          <a:p>
            <a:pPr algn="ctr"/>
            <a:r>
              <a:rPr lang="en-US" b="1" dirty="0"/>
              <a:t>SAR)</a:t>
            </a:r>
          </a:p>
        </p:txBody>
      </p:sp>
      <p:sp>
        <p:nvSpPr>
          <p:cNvPr id="30" name="Flowchart: Alternate Process 7">
            <a:extLst>
              <a:ext uri="{FF2B5EF4-FFF2-40B4-BE49-F238E27FC236}">
                <a16:creationId xmlns:a16="http://schemas.microsoft.com/office/drawing/2014/main" id="{FFA7900C-B61A-0F65-AC6A-98FD31E39314}"/>
              </a:ext>
            </a:extLst>
          </p:cNvPr>
          <p:cNvSpPr/>
          <p:nvPr/>
        </p:nvSpPr>
        <p:spPr>
          <a:xfrm>
            <a:off x="7740936" y="2204554"/>
            <a:ext cx="2234357" cy="1926740"/>
          </a:xfrm>
          <a:prstGeom prst="flowChartAlternateProcess">
            <a:avLst/>
          </a:prstGeom>
          <a:solidFill>
            <a:srgbClr val="00206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PO’s/Cancellations Sent to Vendor in 2026 – </a:t>
            </a:r>
            <a:r>
              <a:rPr lang="en-US" b="1" dirty="0"/>
              <a:t>(87) PO</a:t>
            </a:r>
          </a:p>
          <a:p>
            <a:pPr algn="ctr"/>
            <a:r>
              <a:rPr lang="en-US" dirty="0"/>
              <a:t> </a:t>
            </a:r>
            <a:r>
              <a:rPr lang="en-US" b="1" dirty="0"/>
              <a:t>(138,962,726</a:t>
            </a:r>
          </a:p>
          <a:p>
            <a:pPr algn="ctr"/>
            <a:r>
              <a:rPr lang="en-US" b="1" dirty="0"/>
              <a:t> SAR)</a:t>
            </a:r>
          </a:p>
        </p:txBody>
      </p:sp>
      <p:sp>
        <p:nvSpPr>
          <p:cNvPr id="31" name="Flowchart: Alternate Process 8">
            <a:extLst>
              <a:ext uri="{FF2B5EF4-FFF2-40B4-BE49-F238E27FC236}">
                <a16:creationId xmlns:a16="http://schemas.microsoft.com/office/drawing/2014/main" id="{1CB43D77-37E5-2CF6-9EF1-00176A972407}"/>
              </a:ext>
            </a:extLst>
          </p:cNvPr>
          <p:cNvSpPr/>
          <p:nvPr/>
        </p:nvSpPr>
        <p:spPr>
          <a:xfrm>
            <a:off x="932688" y="2204554"/>
            <a:ext cx="2093304" cy="1917487"/>
          </a:xfrm>
          <a:prstGeom prst="flowChartAlternateProcess">
            <a:avLst/>
          </a:prstGeom>
          <a:solidFill>
            <a:srgbClr val="00206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request as of </a:t>
            </a:r>
            <a:r>
              <a:rPr lang="en-US" b="1" dirty="0"/>
              <a:t>31 Jan 2025 </a:t>
            </a:r>
          </a:p>
          <a:p>
            <a:pPr algn="ctr"/>
            <a:r>
              <a:rPr lang="en-US" b="1" dirty="0"/>
              <a:t>(251)</a:t>
            </a:r>
          </a:p>
        </p:txBody>
      </p:sp>
    </p:spTree>
    <p:extLst>
      <p:ext uri="{BB962C8B-B14F-4D97-AF65-F5344CB8AC3E}">
        <p14:creationId xmlns:p14="http://schemas.microsoft.com/office/powerpoint/2010/main" val="605555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7F09E-791D-3F13-16E1-3DAC3BAB8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E2ECF602-5AA0-26BF-1059-1E4C728702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
            <a:extLst>
              <a:ext uri="{FF2B5EF4-FFF2-40B4-BE49-F238E27FC236}">
                <a16:creationId xmlns:a16="http://schemas.microsoft.com/office/drawing/2014/main" id="{3FE066CE-D357-FCC0-00A4-35BA7A4BA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57500" cy="2857500"/>
          </a:xfrm>
          <a:prstGeom prst="rect">
            <a:avLst/>
          </a:prstGeom>
        </p:spPr>
      </p:pic>
      <p:pic>
        <p:nvPicPr>
          <p:cNvPr id="5" name="Image 3" descr="preencoded.png">
            <a:extLst>
              <a:ext uri="{FF2B5EF4-FFF2-40B4-BE49-F238E27FC236}">
                <a16:creationId xmlns:a16="http://schemas.microsoft.com/office/drawing/2014/main" id="{070F0F9D-171D-5F8F-72FC-F20AC1866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381250" cy="2381250"/>
          </a:xfrm>
          <a:prstGeom prst="rect">
            <a:avLst/>
          </a:prstGeom>
        </p:spPr>
      </p:pic>
      <p:pic>
        <p:nvPicPr>
          <p:cNvPr id="7" name="Image 5" descr="preencoded.png">
            <a:extLst>
              <a:ext uri="{FF2B5EF4-FFF2-40B4-BE49-F238E27FC236}">
                <a16:creationId xmlns:a16="http://schemas.microsoft.com/office/drawing/2014/main" id="{AF27B415-DEE6-B238-559B-4A8E5AD6DB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3068" y="434578"/>
            <a:ext cx="114300" cy="152400"/>
          </a:xfrm>
          <a:prstGeom prst="rect">
            <a:avLst/>
          </a:prstGeom>
        </p:spPr>
      </p:pic>
      <p:pic>
        <p:nvPicPr>
          <p:cNvPr id="23" name="Image 21" descr="preencoded.png">
            <a:extLst>
              <a:ext uri="{FF2B5EF4-FFF2-40B4-BE49-F238E27FC236}">
                <a16:creationId xmlns:a16="http://schemas.microsoft.com/office/drawing/2014/main" id="{5E397205-09F5-2333-4260-C2160AF7D8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905500"/>
            <a:ext cx="12192000" cy="952500"/>
          </a:xfrm>
          <a:prstGeom prst="rect">
            <a:avLst/>
          </a:prstGeom>
        </p:spPr>
      </p:pic>
      <p:pic>
        <p:nvPicPr>
          <p:cNvPr id="24" name="Image 22" descr="preencoded.png">
            <a:extLst>
              <a:ext uri="{FF2B5EF4-FFF2-40B4-BE49-F238E27FC236}">
                <a16:creationId xmlns:a16="http://schemas.microsoft.com/office/drawing/2014/main" id="{1AC60BD3-E449-86DB-E2E4-87C68BA06D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58293" y="6267450"/>
            <a:ext cx="9525" cy="228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CC43AF-CAB7-C21D-A013-9F363E4D820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590" y="5652292"/>
            <a:ext cx="2676910" cy="14589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3AAB9B-0FC0-D4EA-1BD0-03967E93F522}"/>
              </a:ext>
            </a:extLst>
          </p:cNvPr>
          <p:cNvSpPr txBox="1"/>
          <p:nvPr/>
        </p:nvSpPr>
        <p:spPr>
          <a:xfrm>
            <a:off x="684767" y="330723"/>
            <a:ext cx="6834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828434">
              <a:defRPr/>
            </a:pP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Purchase order  - January Statistics</a:t>
            </a:r>
            <a:endParaRPr kumimoji="0" lang="en-US" sz="2800" b="1" i="0" u="none" strike="noStrike" kern="1200" cap="none" spc="30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Futura PT Book" panose="020B0502020204020303" pitchFamily="34" charset="0"/>
              <a:cs typeface="Poppins Ligh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437616-D871-16DF-D4C9-64AF9E5C2F4E}"/>
              </a:ext>
            </a:extLst>
          </p:cNvPr>
          <p:cNvSpPr txBox="1"/>
          <p:nvPr/>
        </p:nvSpPr>
        <p:spPr>
          <a:xfrm>
            <a:off x="684767" y="4554140"/>
            <a:ext cx="510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Average Processing time to Finance – 40 Days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20CB9BE-5F7A-AD9C-0360-9FEE968DA263}"/>
              </a:ext>
            </a:extLst>
          </p:cNvPr>
          <p:cNvCxnSpPr/>
          <p:nvPr/>
        </p:nvCxnSpPr>
        <p:spPr>
          <a:xfrm>
            <a:off x="316476" y="4512098"/>
            <a:ext cx="5580993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6232C3F-98FA-5354-D20F-EB2C69AEB4DB}"/>
              </a:ext>
            </a:extLst>
          </p:cNvPr>
          <p:cNvCxnSpPr/>
          <p:nvPr/>
        </p:nvCxnSpPr>
        <p:spPr>
          <a:xfrm>
            <a:off x="316476" y="5016699"/>
            <a:ext cx="891442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29C6F28-5FBF-8AF6-0929-D65F7964E74D}"/>
              </a:ext>
            </a:extLst>
          </p:cNvPr>
          <p:cNvSpPr txBox="1"/>
          <p:nvPr/>
        </p:nvSpPr>
        <p:spPr>
          <a:xfrm>
            <a:off x="2416970" y="5061177"/>
            <a:ext cx="51025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Average Processing time to Vendor – 46 Days </a:t>
            </a:r>
          </a:p>
        </p:txBody>
      </p:sp>
      <p:sp>
        <p:nvSpPr>
          <p:cNvPr id="12" name="Right Arrow 1">
            <a:extLst>
              <a:ext uri="{FF2B5EF4-FFF2-40B4-BE49-F238E27FC236}">
                <a16:creationId xmlns:a16="http://schemas.microsoft.com/office/drawing/2014/main" id="{37471A45-FD58-E6B5-052B-80568B99E5C6}"/>
              </a:ext>
            </a:extLst>
          </p:cNvPr>
          <p:cNvSpPr/>
          <p:nvPr/>
        </p:nvSpPr>
        <p:spPr>
          <a:xfrm>
            <a:off x="1148644" y="885615"/>
            <a:ext cx="10540180" cy="3943769"/>
          </a:xfrm>
          <a:prstGeom prst="rightArrow">
            <a:avLst/>
          </a:prstGeom>
          <a:solidFill>
            <a:schemeClr val="accent3">
              <a:lumMod val="60000"/>
              <a:lumOff val="40000"/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8DF60F-258C-C4A9-6D95-5582B8E63C8C}"/>
              </a:ext>
            </a:extLst>
          </p:cNvPr>
          <p:cNvSpPr txBox="1"/>
          <p:nvPr/>
        </p:nvSpPr>
        <p:spPr>
          <a:xfrm>
            <a:off x="1176597" y="963003"/>
            <a:ext cx="8054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b="1" dirty="0">
                <a:solidFill>
                  <a:schemeClr val="accent1"/>
                </a:solidFill>
              </a:rPr>
              <a:t>Purchase Order Process for January 2026</a:t>
            </a:r>
          </a:p>
        </p:txBody>
      </p:sp>
      <p:sp>
        <p:nvSpPr>
          <p:cNvPr id="14" name="Flowchart: Alternate Process 1">
            <a:extLst>
              <a:ext uri="{FF2B5EF4-FFF2-40B4-BE49-F238E27FC236}">
                <a16:creationId xmlns:a16="http://schemas.microsoft.com/office/drawing/2014/main" id="{9B2874B7-0C7A-E4CF-E6D4-0491E569D340}"/>
              </a:ext>
            </a:extLst>
          </p:cNvPr>
          <p:cNvSpPr/>
          <p:nvPr/>
        </p:nvSpPr>
        <p:spPr>
          <a:xfrm>
            <a:off x="4362904" y="1893367"/>
            <a:ext cx="2260025" cy="1955227"/>
          </a:xfrm>
          <a:prstGeom prst="flowChartAlternateProcess">
            <a:avLst/>
          </a:prstGeom>
          <a:solidFill>
            <a:srgbClr val="00206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PO’s/ </a:t>
            </a:r>
            <a:r>
              <a:rPr lang="en-US" sz="1400" dirty="0"/>
              <a:t>Cancellation  forward to Finance </a:t>
            </a:r>
          </a:p>
          <a:p>
            <a:pPr algn="ctr"/>
            <a:r>
              <a:rPr lang="en-US" sz="1400" dirty="0"/>
              <a:t>In </a:t>
            </a:r>
            <a:r>
              <a:rPr lang="en-US" sz="1400" b="1" dirty="0"/>
              <a:t>January – 93</a:t>
            </a:r>
          </a:p>
          <a:p>
            <a:pPr algn="ctr"/>
            <a:r>
              <a:rPr lang="en-US" sz="1400" b="1" dirty="0"/>
              <a:t>(140,788,371 SAR)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In </a:t>
            </a:r>
            <a:r>
              <a:rPr lang="en-US" sz="1400" b="1" dirty="0"/>
              <a:t>December – 117</a:t>
            </a:r>
          </a:p>
          <a:p>
            <a:pPr algn="ctr"/>
            <a:r>
              <a:rPr lang="en-US" sz="1400" b="1" dirty="0"/>
              <a:t>(171,406,506 SAR)</a:t>
            </a:r>
          </a:p>
        </p:txBody>
      </p:sp>
      <p:sp>
        <p:nvSpPr>
          <p:cNvPr id="15" name="Flowchart: Alternate Process 3">
            <a:extLst>
              <a:ext uri="{FF2B5EF4-FFF2-40B4-BE49-F238E27FC236}">
                <a16:creationId xmlns:a16="http://schemas.microsoft.com/office/drawing/2014/main" id="{B8B18A3B-025B-0CB9-404A-35F1D5C8670A}"/>
              </a:ext>
            </a:extLst>
          </p:cNvPr>
          <p:cNvSpPr/>
          <p:nvPr/>
        </p:nvSpPr>
        <p:spPr>
          <a:xfrm>
            <a:off x="7779437" y="1877882"/>
            <a:ext cx="2318715" cy="1986196"/>
          </a:xfrm>
          <a:prstGeom prst="flowChartAlternateProcess">
            <a:avLst/>
          </a:prstGeom>
          <a:solidFill>
            <a:srgbClr val="00206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PO’s/ Cancellation </a:t>
            </a:r>
            <a:r>
              <a:rPr lang="en-US" sz="1400" dirty="0"/>
              <a:t>sent to Vendor</a:t>
            </a:r>
          </a:p>
          <a:p>
            <a:pPr algn="ctr"/>
            <a:r>
              <a:rPr lang="en-US" sz="1400" dirty="0"/>
              <a:t>in </a:t>
            </a:r>
            <a:r>
              <a:rPr lang="en-US" sz="1400" b="1" dirty="0"/>
              <a:t>January - 87</a:t>
            </a:r>
          </a:p>
          <a:p>
            <a:pPr algn="ctr"/>
            <a:r>
              <a:rPr lang="en-US" sz="1400" b="1" dirty="0"/>
              <a:t>(138,962,726 SAR)</a:t>
            </a:r>
          </a:p>
          <a:p>
            <a:pPr algn="ctr"/>
            <a:endParaRPr lang="en-US" sz="1400" dirty="0"/>
          </a:p>
          <a:p>
            <a:pPr algn="ctr"/>
            <a:r>
              <a:rPr lang="en-US" sz="1400" dirty="0"/>
              <a:t>in </a:t>
            </a:r>
            <a:r>
              <a:rPr lang="en-US" sz="1400" b="1" dirty="0"/>
              <a:t>December - 118</a:t>
            </a:r>
          </a:p>
          <a:p>
            <a:pPr algn="ctr"/>
            <a:r>
              <a:rPr lang="en-US" sz="1400" b="1" dirty="0"/>
              <a:t>(212,473,414 SAR)</a:t>
            </a:r>
          </a:p>
        </p:txBody>
      </p:sp>
      <p:sp>
        <p:nvSpPr>
          <p:cNvPr id="16" name="Flowchart: Alternate Process 4">
            <a:extLst>
              <a:ext uri="{FF2B5EF4-FFF2-40B4-BE49-F238E27FC236}">
                <a16:creationId xmlns:a16="http://schemas.microsoft.com/office/drawing/2014/main" id="{38FEE103-4ADF-9F3C-F882-E867278C0929}"/>
              </a:ext>
            </a:extLst>
          </p:cNvPr>
          <p:cNvSpPr/>
          <p:nvPr/>
        </p:nvSpPr>
        <p:spPr>
          <a:xfrm>
            <a:off x="1176597" y="1884652"/>
            <a:ext cx="2029799" cy="1972655"/>
          </a:xfrm>
          <a:prstGeom prst="flowChartAlternateProcess">
            <a:avLst/>
          </a:prstGeom>
          <a:solidFill>
            <a:srgbClr val="00206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Total request in January (251) </a:t>
            </a:r>
          </a:p>
        </p:txBody>
      </p:sp>
    </p:spTree>
    <p:extLst>
      <p:ext uri="{BB962C8B-B14F-4D97-AF65-F5344CB8AC3E}">
        <p14:creationId xmlns:p14="http://schemas.microsoft.com/office/powerpoint/2010/main" val="29636171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SMA COLORS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2E3192"/>
      </a:accent1>
      <a:accent2>
        <a:srgbClr val="B3B3B3"/>
      </a:accent2>
      <a:accent3>
        <a:srgbClr val="80D1E9"/>
      </a:accent3>
      <a:accent4>
        <a:srgbClr val="203366"/>
      </a:accent4>
      <a:accent5>
        <a:srgbClr val="2E3192"/>
      </a:accent5>
      <a:accent6>
        <a:srgbClr val="B3B3B3"/>
      </a:accent6>
      <a:hlink>
        <a:srgbClr val="80D1E9"/>
      </a:hlink>
      <a:folHlink>
        <a:srgbClr val="2E3192"/>
      </a:folHlink>
    </a:clrScheme>
    <a:fontScheme name="Custom 2">
      <a:majorFont>
        <a:latin typeface="Futura PT Book"/>
        <a:ea typeface=""/>
        <a:cs typeface=""/>
      </a:majorFont>
      <a:minorFont>
        <a:latin typeface="Futura P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E3E9899C206E4F8EB5F483F6EE4F10" ma:contentTypeVersion="8" ma:contentTypeDescription="Create a new document." ma:contentTypeScope="" ma:versionID="b9d26eb8bdd94164deca4de96514b01c">
  <xsd:schema xmlns:xsd="http://www.w3.org/2001/XMLSchema" xmlns:xs="http://www.w3.org/2001/XMLSchema" xmlns:p="http://schemas.microsoft.com/office/2006/metadata/properties" xmlns:ns3="b52e06dd-426f-416c-8823-85c8a73fab3b" xmlns:ns4="a69013af-374e-4652-aa22-abeea0762b0f" targetNamespace="http://schemas.microsoft.com/office/2006/metadata/properties" ma:root="true" ma:fieldsID="0748be4c0db49567adea1979ef54722a" ns3:_="" ns4:_="">
    <xsd:import namespace="b52e06dd-426f-416c-8823-85c8a73fab3b"/>
    <xsd:import namespace="a69013af-374e-4652-aa22-abeea0762b0f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e06dd-426f-416c-8823-85c8a73fab3b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9013af-374e-4652-aa22-abeea0762b0f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52e06dd-426f-416c-8823-85c8a73fab3b" xsi:nil="true"/>
  </documentManagement>
</p:properties>
</file>

<file path=customXml/itemProps1.xml><?xml version="1.0" encoding="utf-8"?>
<ds:datastoreItem xmlns:ds="http://schemas.openxmlformats.org/officeDocument/2006/customXml" ds:itemID="{245A50B3-8E0B-43BF-A8ED-95A8EE4BDF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A46C475-6869-4847-B1C1-AB890272AE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e06dd-426f-416c-8823-85c8a73fab3b"/>
    <ds:schemaRef ds:uri="a69013af-374e-4652-aa22-abeea0762b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B6A83C0-B8DD-4046-975F-51FCB848EB6E}">
  <ds:schemaRefs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a69013af-374e-4652-aa22-abeea0762b0f"/>
    <ds:schemaRef ds:uri="b52e06dd-426f-416c-8823-85c8a73fab3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1564</Words>
  <Application>Microsoft Macintosh PowerPoint</Application>
  <PresentationFormat>Widescreen</PresentationFormat>
  <Paragraphs>751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Aptos</vt:lpstr>
      <vt:lpstr>Arial</vt:lpstr>
      <vt:lpstr>Calibri</vt:lpstr>
      <vt:lpstr>Futura PT Book</vt:lpstr>
      <vt:lpstr>Futura PT Light</vt:lpstr>
      <vt:lpstr>Gill Sans MT</vt:lpstr>
      <vt:lpstr>Microsoft Sans Serif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mftaah.com</dc:creator>
  <cp:lastModifiedBy>Abdulrahman Khalid Hussein</cp:lastModifiedBy>
  <cp:revision>52</cp:revision>
  <dcterms:created xsi:type="dcterms:W3CDTF">2025-06-13T05:08:19Z</dcterms:created>
  <dcterms:modified xsi:type="dcterms:W3CDTF">2026-02-03T10:42:49Z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0x01010086E3E9899C206E4F8EB5F483F6EE4F10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2026-01-06T09:06:00Z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02dbd282-05e1-4eb2-bf39-fb2953b99ecd</vt:lpwstr>
  </property>
  <property fmtid="{D5CDD505-2E9C-101B-9397-08002B2CF9AE}" pid="8" name="MSIP_Label_defa4170-0d19-0005-0004-bc88714345d2_ActionId">
    <vt:lpwstr>0b317609-0523-4838-8f44-f3a5486b2f50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